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Poppins Medium"/>
      <p:regular r:id="rId32"/>
      <p:bold r:id="rId33"/>
      <p:italic r:id="rId34"/>
      <p:boldItalic r:id="rId35"/>
    </p:embeddedFont>
    <p:embeddedFont>
      <p:font typeface="Nunito Sans SemiBold"/>
      <p:regular r:id="rId36"/>
      <p:bold r:id="rId37"/>
      <p:italic r:id="rId38"/>
      <p:boldItalic r:id="rId39"/>
    </p:embeddedFont>
    <p:embeddedFont>
      <p:font typeface="Poppins SemiBold"/>
      <p:regular r:id="rId40"/>
      <p:bold r:id="rId41"/>
      <p:italic r:id="rId42"/>
      <p:boldItalic r:id="rId43"/>
    </p:embeddedFont>
    <p:embeddedFont>
      <p:font typeface="Nunito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regular.fntdata"/><Relationship Id="rId20" Type="http://schemas.openxmlformats.org/officeDocument/2006/relationships/slide" Target="slides/slide14.xml"/><Relationship Id="rId42" Type="http://schemas.openxmlformats.org/officeDocument/2006/relationships/font" Target="fonts/PoppinsSemiBold-italic.fntdata"/><Relationship Id="rId41" Type="http://schemas.openxmlformats.org/officeDocument/2006/relationships/font" Target="fonts/PoppinsSemiBold-bold.fntdata"/><Relationship Id="rId22" Type="http://schemas.openxmlformats.org/officeDocument/2006/relationships/slide" Target="slides/slide16.xml"/><Relationship Id="rId44" Type="http://schemas.openxmlformats.org/officeDocument/2006/relationships/font" Target="fonts/NunitoSans-regular.fntdata"/><Relationship Id="rId21" Type="http://schemas.openxmlformats.org/officeDocument/2006/relationships/slide" Target="slides/slide15.xml"/><Relationship Id="rId43" Type="http://schemas.openxmlformats.org/officeDocument/2006/relationships/font" Target="fonts/PoppinsSemiBold-boldItalic.fntdata"/><Relationship Id="rId24" Type="http://schemas.openxmlformats.org/officeDocument/2006/relationships/font" Target="fonts/Roboto-regular.fntdata"/><Relationship Id="rId46" Type="http://schemas.openxmlformats.org/officeDocument/2006/relationships/font" Target="fonts/NunitoSans-italic.fntdata"/><Relationship Id="rId23" Type="http://schemas.openxmlformats.org/officeDocument/2006/relationships/slide" Target="slides/slide17.xml"/><Relationship Id="rId45" Type="http://schemas.openxmlformats.org/officeDocument/2006/relationships/font" Target="fonts/Nunito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47" Type="http://schemas.openxmlformats.org/officeDocument/2006/relationships/font" Target="fonts/NunitoSans-boldItalic.fntdata"/><Relationship Id="rId28" Type="http://schemas.openxmlformats.org/officeDocument/2006/relationships/font" Target="fonts/Poppins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5.xml"/><Relationship Id="rId33" Type="http://schemas.openxmlformats.org/officeDocument/2006/relationships/font" Target="fonts/PoppinsMedium-bold.fntdata"/><Relationship Id="rId10" Type="http://schemas.openxmlformats.org/officeDocument/2006/relationships/slide" Target="slides/slide4.xml"/><Relationship Id="rId32" Type="http://schemas.openxmlformats.org/officeDocument/2006/relationships/font" Target="fonts/PoppinsMedium-regular.fntdata"/><Relationship Id="rId13" Type="http://schemas.openxmlformats.org/officeDocument/2006/relationships/slide" Target="slides/slide7.xml"/><Relationship Id="rId35" Type="http://schemas.openxmlformats.org/officeDocument/2006/relationships/font" Target="fonts/Poppins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PoppinsMedium-italic.fntdata"/><Relationship Id="rId15" Type="http://schemas.openxmlformats.org/officeDocument/2006/relationships/slide" Target="slides/slide9.xml"/><Relationship Id="rId37" Type="http://schemas.openxmlformats.org/officeDocument/2006/relationships/font" Target="fonts/NunitoSansSemiBold-bold.fntdata"/><Relationship Id="rId14" Type="http://schemas.openxmlformats.org/officeDocument/2006/relationships/slide" Target="slides/slide8.xml"/><Relationship Id="rId36" Type="http://schemas.openxmlformats.org/officeDocument/2006/relationships/font" Target="fonts/NunitoSans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NunitoSans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Sans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adee437da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adee437da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9adee437da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9adee437da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Connor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9adee437da_0_1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9adee437da_0_1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9adee437da_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9adee437da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9adee437da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9adee437da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9adee437da_0_1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9adee437da_0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9adee437da_0_1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9adee437da_0_1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Myles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9adee437da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9adee437da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Myles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9adee437da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9adee437da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Myles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9adee437da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9adee437da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9adee437d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9adee437d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9adee437da_0_1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9adee437da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9adee437da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9adee437da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9adee437da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9adee437da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9adee437da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9adee437da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Connor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9cdd33df3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9cdd33df3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9cdd33df3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9cdd33df3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" name="Google Shape;81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5" name="Google Shape;175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1" name="Google Shape;221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2" name="Google Shape;242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4" name="Google Shape;244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5" name="Google Shape;245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7" name="Google Shape;247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8" name="Google Shape;248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4" name="Google Shape;264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2" name="Google Shape;272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4" name="Google Shape;274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9" name="Google Shape;319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0" name="Google Shape;320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8" name="Google Shape;348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1" name="Google Shape;361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2" name="Google Shape;362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3" name="Google Shape;363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8" name="Google Shape;418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8" name="Google Shape;428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node.j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figma.com/design/OeP9IwTnBh62QUSpXxOPZ3/Capstone-Project?node-id=0-1&amp;p=f&amp;t=dBmk5XVCiRbYDGem-0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League Barbers App</a:t>
            </a:r>
            <a:endParaRPr/>
          </a:p>
        </p:txBody>
      </p:sp>
      <p:sp>
        <p:nvSpPr>
          <p:cNvPr id="472" name="Google Shape;472;p57"/>
          <p:cNvSpPr/>
          <p:nvPr/>
        </p:nvSpPr>
        <p:spPr>
          <a:xfrm>
            <a:off x="1987647" y="3583775"/>
            <a:ext cx="872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Prem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3" name="Google Shape;473;p57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Google Shape;474;p57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Google Shape;475;p57"/>
          <p:cNvSpPr/>
          <p:nvPr/>
        </p:nvSpPr>
        <p:spPr>
          <a:xfrm>
            <a:off x="3063297" y="3583775"/>
            <a:ext cx="872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Connor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6" name="Google Shape;476;p57"/>
          <p:cNvSpPr/>
          <p:nvPr/>
        </p:nvSpPr>
        <p:spPr>
          <a:xfrm>
            <a:off x="4138947" y="3583775"/>
            <a:ext cx="872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Myles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7" name="Google Shape;477;p57"/>
          <p:cNvSpPr/>
          <p:nvPr/>
        </p:nvSpPr>
        <p:spPr>
          <a:xfrm>
            <a:off x="5214597" y="3583775"/>
            <a:ext cx="872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Grace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8" name="Google Shape;478;p57"/>
          <p:cNvSpPr/>
          <p:nvPr/>
        </p:nvSpPr>
        <p:spPr>
          <a:xfrm>
            <a:off x="6290247" y="3583775"/>
            <a:ext cx="872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Suli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66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582" name="Google Shape;582;p66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83" name="Google Shape;583;p66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84" name="Google Shape;584;p66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85" name="Google Shape;585;p66"/>
          <p:cNvSpPr txBox="1"/>
          <p:nvPr>
            <p:ph idx="1" type="body"/>
          </p:nvPr>
        </p:nvSpPr>
        <p:spPr>
          <a:xfrm>
            <a:off x="4618950" y="228599"/>
            <a:ext cx="4296600" cy="45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a </a:t>
            </a:r>
            <a:r>
              <a:rPr b="1" lang="en" sz="1000"/>
              <a:t>user</a:t>
            </a:r>
            <a:r>
              <a:rPr lang="en" sz="1000"/>
              <a:t>, I want to quickly open the application and schedule an appointment, regardless of having an account or not.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As a </a:t>
            </a:r>
            <a:r>
              <a:rPr b="1" lang="en" sz="1000"/>
              <a:t>user</a:t>
            </a:r>
            <a:r>
              <a:rPr lang="en" sz="1000"/>
              <a:t>, I want to create an account on the application for user-specific features.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As a </a:t>
            </a:r>
            <a:r>
              <a:rPr b="1" lang="en" sz="1000"/>
              <a:t>user</a:t>
            </a:r>
            <a:r>
              <a:rPr lang="en" sz="1000"/>
              <a:t>, I want to quickly and conveniently cancel an appointment if I need to re-schedule.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As a </a:t>
            </a:r>
            <a:r>
              <a:rPr b="1" lang="en" sz="1000"/>
              <a:t>user</a:t>
            </a:r>
            <a:r>
              <a:rPr lang="en" sz="1000"/>
              <a:t>, I want to either schedule with a specific stylist, or just be automatically scheduled to whoever is available at a given time.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As a </a:t>
            </a:r>
            <a:r>
              <a:rPr b="1" lang="en" sz="1000"/>
              <a:t>user</a:t>
            </a:r>
            <a:r>
              <a:rPr lang="en" sz="1000"/>
              <a:t>, I want to be able to edit my profile information, such as my email, phone number, password, etc.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As a </a:t>
            </a:r>
            <a:r>
              <a:rPr b="1" lang="en" sz="1000"/>
              <a:t>user</a:t>
            </a:r>
            <a:r>
              <a:rPr lang="en" sz="1000"/>
              <a:t>, I would like to get the contact information of the people working at Big League Barbers.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As a </a:t>
            </a:r>
            <a:r>
              <a:rPr b="1" lang="en" sz="1000"/>
              <a:t>user</a:t>
            </a:r>
            <a:r>
              <a:rPr lang="en" sz="1000"/>
              <a:t>, I would like to access available rewards and discounts for haircut appointments.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As a </a:t>
            </a:r>
            <a:r>
              <a:rPr b="1" lang="en" sz="1000"/>
              <a:t>staff member,</a:t>
            </a:r>
            <a:r>
              <a:rPr lang="en" sz="1000"/>
              <a:t> I want to verify both referral codes and other discount codes from the app.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As a </a:t>
            </a:r>
            <a:r>
              <a:rPr b="1" lang="en" sz="1000"/>
              <a:t>staff member</a:t>
            </a:r>
            <a:r>
              <a:rPr lang="en" sz="1000"/>
              <a:t>, I want cancelled appointments to be automatically cleared from the schedule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As a </a:t>
            </a:r>
            <a:r>
              <a:rPr b="1" lang="en" sz="1000"/>
              <a:t>staff member</a:t>
            </a:r>
            <a:r>
              <a:rPr lang="en" sz="1000"/>
              <a:t>, I want to be able to change which promotions appear on the application at specific times.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86" name="Google Shape;586;p66"/>
          <p:cNvSpPr txBox="1"/>
          <p:nvPr>
            <p:ph type="title"/>
          </p:nvPr>
        </p:nvSpPr>
        <p:spPr>
          <a:xfrm>
            <a:off x="228600" y="1743378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7"/>
          <p:cNvSpPr txBox="1"/>
          <p:nvPr>
            <p:ph type="title"/>
          </p:nvPr>
        </p:nvSpPr>
        <p:spPr>
          <a:xfrm>
            <a:off x="322350" y="257503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Architecture</a:t>
            </a:r>
            <a:endParaRPr/>
          </a:p>
        </p:txBody>
      </p:sp>
      <p:pic>
        <p:nvPicPr>
          <p:cNvPr id="592" name="Google Shape;592;p67" title="Big League Barbers Website Archite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04" y="851529"/>
            <a:ext cx="7885175" cy="394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68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598" name="Google Shape;598;p68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99" name="Google Shape;599;p68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00" name="Google Shape;600;p68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601" name="Google Shape;601;p68"/>
          <p:cNvSpPr txBox="1"/>
          <p:nvPr>
            <p:ph idx="1" type="body"/>
          </p:nvPr>
        </p:nvSpPr>
        <p:spPr>
          <a:xfrm>
            <a:off x="4618950" y="77873"/>
            <a:ext cx="4296600" cy="49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React → React Native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-"/>
            </a:pP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Node.js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-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Express.js</a:t>
            </a:r>
            <a:r>
              <a:rPr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SQL Server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Node-MSSQL Module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GuestVision (Proprietary)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Additional technology to be added or changed as project requires.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</p:txBody>
      </p:sp>
      <p:sp>
        <p:nvSpPr>
          <p:cNvPr id="602" name="Google Shape;602;p68"/>
          <p:cNvSpPr txBox="1"/>
          <p:nvPr>
            <p:ph type="title"/>
          </p:nvPr>
        </p:nvSpPr>
        <p:spPr>
          <a:xfrm>
            <a:off x="228600" y="1743378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9"/>
          <p:cNvSpPr/>
          <p:nvPr/>
        </p:nvSpPr>
        <p:spPr>
          <a:xfrm>
            <a:off x="226650" y="3307600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8" name="Google Shape;608;p69"/>
          <p:cNvSpPr/>
          <p:nvPr/>
        </p:nvSpPr>
        <p:spPr>
          <a:xfrm>
            <a:off x="226625" y="30907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09" name="Google Shape;609;p69"/>
          <p:cNvSpPr/>
          <p:nvPr/>
        </p:nvSpPr>
        <p:spPr>
          <a:xfrm>
            <a:off x="6082650" y="3307600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0" name="Google Shape;610;p69"/>
          <p:cNvSpPr/>
          <p:nvPr/>
        </p:nvSpPr>
        <p:spPr>
          <a:xfrm>
            <a:off x="6082625" y="30907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1" name="Google Shape;611;p69"/>
          <p:cNvSpPr/>
          <p:nvPr/>
        </p:nvSpPr>
        <p:spPr>
          <a:xfrm>
            <a:off x="3156700" y="3307600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2" name="Google Shape;612;p69"/>
          <p:cNvSpPr/>
          <p:nvPr/>
        </p:nvSpPr>
        <p:spPr>
          <a:xfrm>
            <a:off x="3156675" y="30907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3" name="Google Shape;613;p69"/>
          <p:cNvSpPr txBox="1"/>
          <p:nvPr>
            <p:ph idx="1" type="subTitle"/>
          </p:nvPr>
        </p:nvSpPr>
        <p:spPr>
          <a:xfrm>
            <a:off x="226625" y="30907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Native</a:t>
            </a:r>
            <a:endParaRPr/>
          </a:p>
        </p:txBody>
      </p:sp>
      <p:sp>
        <p:nvSpPr>
          <p:cNvPr id="614" name="Google Shape;614;p69"/>
          <p:cNvSpPr txBox="1"/>
          <p:nvPr>
            <p:ph idx="2" type="subTitle"/>
          </p:nvPr>
        </p:nvSpPr>
        <p:spPr>
          <a:xfrm>
            <a:off x="3154638" y="30907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 &amp; Express.js</a:t>
            </a:r>
            <a:endParaRPr/>
          </a:p>
        </p:txBody>
      </p:sp>
      <p:sp>
        <p:nvSpPr>
          <p:cNvPr id="615" name="Google Shape;615;p69"/>
          <p:cNvSpPr txBox="1"/>
          <p:nvPr>
            <p:ph idx="3" type="subTitle"/>
          </p:nvPr>
        </p:nvSpPr>
        <p:spPr>
          <a:xfrm>
            <a:off x="6082663" y="30907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Server / GuestVision API</a:t>
            </a:r>
            <a:endParaRPr/>
          </a:p>
        </p:txBody>
      </p:sp>
      <p:sp>
        <p:nvSpPr>
          <p:cNvPr id="616" name="Google Shape;616;p69"/>
          <p:cNvSpPr txBox="1"/>
          <p:nvPr>
            <p:ph idx="4" type="body"/>
          </p:nvPr>
        </p:nvSpPr>
        <p:spPr>
          <a:xfrm>
            <a:off x="226625" y="3624773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U</a:t>
            </a:r>
            <a:r>
              <a:rPr lang="en"/>
              <a:t>ser Interface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Interact with customers</a:t>
            </a:r>
            <a:endParaRPr/>
          </a:p>
        </p:txBody>
      </p:sp>
      <p:sp>
        <p:nvSpPr>
          <p:cNvPr id="617" name="Google Shape;617;p69"/>
          <p:cNvSpPr txBox="1"/>
          <p:nvPr>
            <p:ph idx="5" type="body"/>
          </p:nvPr>
        </p:nvSpPr>
        <p:spPr>
          <a:xfrm>
            <a:off x="3154638" y="3624773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Backend Logic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Communicates with database &amp; API</a:t>
            </a:r>
            <a:endParaRPr/>
          </a:p>
        </p:txBody>
      </p:sp>
      <p:sp>
        <p:nvSpPr>
          <p:cNvPr id="618" name="Google Shape;618;p69"/>
          <p:cNvSpPr txBox="1"/>
          <p:nvPr>
            <p:ph idx="6" type="body"/>
          </p:nvPr>
        </p:nvSpPr>
        <p:spPr>
          <a:xfrm>
            <a:off x="6082663" y="3624773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Database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Stores important information</a:t>
            </a:r>
            <a:endParaRPr/>
          </a:p>
        </p:txBody>
      </p:sp>
      <p:sp>
        <p:nvSpPr>
          <p:cNvPr id="619" name="Google Shape;619;p69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Model</a:t>
            </a:r>
            <a:endParaRPr/>
          </a:p>
        </p:txBody>
      </p:sp>
      <p:grpSp>
        <p:nvGrpSpPr>
          <p:cNvPr id="620" name="Google Shape;620;p69"/>
          <p:cNvGrpSpPr/>
          <p:nvPr/>
        </p:nvGrpSpPr>
        <p:grpSpPr>
          <a:xfrm>
            <a:off x="8352902" y="2024518"/>
            <a:ext cx="791090" cy="860886"/>
            <a:chOff x="6219513" y="1474206"/>
            <a:chExt cx="890968" cy="969576"/>
          </a:xfrm>
        </p:grpSpPr>
        <p:sp>
          <p:nvSpPr>
            <p:cNvPr id="621" name="Google Shape;621;p69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2" name="Google Shape;622;p69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3" name="Google Shape;623;p69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descr="React Native - Wikipedia" id="624" name="Google Shape;6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13" y="1077825"/>
            <a:ext cx="2031725" cy="1807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JS Foundation: Express - Credly" id="625" name="Google Shape;62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925" y="0"/>
            <a:ext cx="1832138" cy="1832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de.js Logo PNG Transparent &amp; SVG Vector - Freebie Supply" id="626" name="Google Shape;62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6488" y="1722625"/>
            <a:ext cx="2151224" cy="1320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ql data base with logo.png - Wikimedia Commons" id="627" name="Google Shape;62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669" y="1233639"/>
            <a:ext cx="2834701" cy="132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2" name="Google Shape;632;p70"/>
          <p:cNvCxnSpPr/>
          <p:nvPr/>
        </p:nvCxnSpPr>
        <p:spPr>
          <a:xfrm>
            <a:off x="322975" y="2012222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33" name="Google Shape;633;p70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Development Plan</a:t>
            </a:r>
            <a:endParaRPr/>
          </a:p>
        </p:txBody>
      </p:sp>
      <p:sp>
        <p:nvSpPr>
          <p:cNvPr id="634" name="Google Shape;634;p70"/>
          <p:cNvSpPr txBox="1"/>
          <p:nvPr>
            <p:ph idx="2" type="title"/>
          </p:nvPr>
        </p:nvSpPr>
        <p:spPr>
          <a:xfrm>
            <a:off x="2040700" y="2971669"/>
            <a:ext cx="2758200" cy="571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Develop Basic Prototype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Meet with IT team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Understand future goals and possible changes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Finalize Midterm Report</a:t>
            </a:r>
            <a:endParaRPr/>
          </a:p>
        </p:txBody>
      </p:sp>
      <p:sp>
        <p:nvSpPr>
          <p:cNvPr id="635" name="Google Shape;635;p70"/>
          <p:cNvSpPr txBox="1"/>
          <p:nvPr>
            <p:ph idx="4" type="title"/>
          </p:nvPr>
        </p:nvSpPr>
        <p:spPr>
          <a:xfrm>
            <a:off x="6589325" y="3591225"/>
            <a:ext cx="1622700" cy="324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Complete Learning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Complete Development Plan</a:t>
            </a:r>
            <a:endParaRPr/>
          </a:p>
        </p:txBody>
      </p:sp>
      <p:sp>
        <p:nvSpPr>
          <p:cNvPr id="636" name="Google Shape;636;p70"/>
          <p:cNvSpPr txBox="1"/>
          <p:nvPr>
            <p:ph idx="5" type="title"/>
          </p:nvPr>
        </p:nvSpPr>
        <p:spPr>
          <a:xfrm>
            <a:off x="228600" y="2642436"/>
            <a:ext cx="1622700" cy="4479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Understand the project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Develop a plan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Meet with team and sponsor</a:t>
            </a:r>
            <a:endParaRPr/>
          </a:p>
        </p:txBody>
      </p:sp>
      <p:sp>
        <p:nvSpPr>
          <p:cNvPr id="637" name="Google Shape;637;p70"/>
          <p:cNvSpPr txBox="1"/>
          <p:nvPr>
            <p:ph idx="6" type="title"/>
          </p:nvPr>
        </p:nvSpPr>
        <p:spPr>
          <a:xfrm>
            <a:off x="228600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</a:t>
            </a:r>
            <a:endParaRPr/>
          </a:p>
        </p:txBody>
      </p:sp>
      <p:sp>
        <p:nvSpPr>
          <p:cNvPr id="638" name="Google Shape;638;p70"/>
          <p:cNvSpPr txBox="1"/>
          <p:nvPr>
            <p:ph idx="7" type="title"/>
          </p:nvPr>
        </p:nvSpPr>
        <p:spPr>
          <a:xfrm>
            <a:off x="1533025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</a:t>
            </a:r>
            <a:endParaRPr/>
          </a:p>
        </p:txBody>
      </p:sp>
      <p:sp>
        <p:nvSpPr>
          <p:cNvPr id="639" name="Google Shape;639;p70"/>
          <p:cNvSpPr txBox="1"/>
          <p:nvPr>
            <p:ph idx="8" type="title"/>
          </p:nvPr>
        </p:nvSpPr>
        <p:spPr>
          <a:xfrm>
            <a:off x="2837450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8</a:t>
            </a:r>
            <a:endParaRPr/>
          </a:p>
        </p:txBody>
      </p:sp>
      <p:sp>
        <p:nvSpPr>
          <p:cNvPr id="640" name="Google Shape;640;p70"/>
          <p:cNvSpPr txBox="1"/>
          <p:nvPr>
            <p:ph idx="9" type="title"/>
          </p:nvPr>
        </p:nvSpPr>
        <p:spPr>
          <a:xfrm>
            <a:off x="4141875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10</a:t>
            </a:r>
            <a:endParaRPr/>
          </a:p>
        </p:txBody>
      </p:sp>
      <p:sp>
        <p:nvSpPr>
          <p:cNvPr id="641" name="Google Shape;641;p70"/>
          <p:cNvSpPr txBox="1"/>
          <p:nvPr>
            <p:ph idx="13" type="title"/>
          </p:nvPr>
        </p:nvSpPr>
        <p:spPr>
          <a:xfrm>
            <a:off x="5446300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12</a:t>
            </a:r>
            <a:endParaRPr/>
          </a:p>
        </p:txBody>
      </p:sp>
      <p:sp>
        <p:nvSpPr>
          <p:cNvPr id="642" name="Google Shape;642;p70"/>
          <p:cNvSpPr txBox="1"/>
          <p:nvPr>
            <p:ph idx="14" type="title"/>
          </p:nvPr>
        </p:nvSpPr>
        <p:spPr>
          <a:xfrm>
            <a:off x="6750725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14</a:t>
            </a:r>
            <a:endParaRPr/>
          </a:p>
        </p:txBody>
      </p:sp>
      <p:sp>
        <p:nvSpPr>
          <p:cNvPr id="643" name="Google Shape;643;p70"/>
          <p:cNvSpPr txBox="1"/>
          <p:nvPr>
            <p:ph idx="15" type="title"/>
          </p:nvPr>
        </p:nvSpPr>
        <p:spPr>
          <a:xfrm>
            <a:off x="8055150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15</a:t>
            </a:r>
            <a:endParaRPr/>
          </a:p>
        </p:txBody>
      </p:sp>
      <p:sp>
        <p:nvSpPr>
          <p:cNvPr id="644" name="Google Shape;644;p70"/>
          <p:cNvSpPr/>
          <p:nvPr/>
        </p:nvSpPr>
        <p:spPr>
          <a:xfrm>
            <a:off x="228600" y="2149597"/>
            <a:ext cx="21012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Planning &amp; Setup</a:t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45" name="Google Shape;645;p70"/>
          <p:cNvSpPr/>
          <p:nvPr/>
        </p:nvSpPr>
        <p:spPr>
          <a:xfrm>
            <a:off x="281514" y="2212060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46" name="Google Shape;646;p70"/>
          <p:cNvCxnSpPr/>
          <p:nvPr/>
        </p:nvCxnSpPr>
        <p:spPr>
          <a:xfrm>
            <a:off x="352914" y="2361799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70"/>
          <p:cNvSpPr/>
          <p:nvPr/>
        </p:nvSpPr>
        <p:spPr>
          <a:xfrm>
            <a:off x="2040700" y="2460125"/>
            <a:ext cx="2758200" cy="257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Prototyping &amp; Planning</a:t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48" name="Google Shape;648;p70"/>
          <p:cNvSpPr/>
          <p:nvPr/>
        </p:nvSpPr>
        <p:spPr>
          <a:xfrm>
            <a:off x="2093614" y="2522582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49" name="Google Shape;649;p70"/>
          <p:cNvCxnSpPr/>
          <p:nvPr/>
        </p:nvCxnSpPr>
        <p:spPr>
          <a:xfrm>
            <a:off x="2165014" y="2670914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70"/>
          <p:cNvSpPr/>
          <p:nvPr/>
        </p:nvSpPr>
        <p:spPr>
          <a:xfrm>
            <a:off x="4905100" y="2788572"/>
            <a:ext cx="2101200" cy="257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Polish Prototype &amp; Begin Learning</a:t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1" name="Google Shape;651;p70"/>
          <p:cNvSpPr txBox="1"/>
          <p:nvPr/>
        </p:nvSpPr>
        <p:spPr>
          <a:xfrm>
            <a:off x="4905100" y="3259050"/>
            <a:ext cx="1684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 Polish Prototype</a:t>
            </a:r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 Learn React / Node / SQL if needed</a:t>
            </a:r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 Understand IT team’s goals</a:t>
            </a:r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 Finalize Plan</a:t>
            </a:r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52" name="Google Shape;652;p70"/>
          <p:cNvSpPr/>
          <p:nvPr/>
        </p:nvSpPr>
        <p:spPr>
          <a:xfrm>
            <a:off x="4958014" y="2851034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53" name="Google Shape;653;p70"/>
          <p:cNvCxnSpPr/>
          <p:nvPr/>
        </p:nvCxnSpPr>
        <p:spPr>
          <a:xfrm>
            <a:off x="5029414" y="2994442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70"/>
          <p:cNvSpPr/>
          <p:nvPr/>
        </p:nvSpPr>
        <p:spPr>
          <a:xfrm>
            <a:off x="6589325" y="3120750"/>
            <a:ext cx="2229000" cy="257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Complete Learning &amp; Plan Development</a:t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5" name="Google Shape;655;p70"/>
          <p:cNvSpPr/>
          <p:nvPr/>
        </p:nvSpPr>
        <p:spPr>
          <a:xfrm>
            <a:off x="6642239" y="3183209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56" name="Google Shape;656;p70"/>
          <p:cNvCxnSpPr/>
          <p:nvPr/>
        </p:nvCxnSpPr>
        <p:spPr>
          <a:xfrm>
            <a:off x="6713639" y="3326617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70"/>
          <p:cNvSpPr/>
          <p:nvPr/>
        </p:nvSpPr>
        <p:spPr>
          <a:xfrm>
            <a:off x="2540949" y="1643576"/>
            <a:ext cx="977434" cy="412698"/>
          </a:xfrm>
          <a:custGeom>
            <a:rect b="b" l="l" r="r" t="t"/>
            <a:pathLst>
              <a:path extrusionOk="0" fill="none" h="10421" w="25291">
                <a:moveTo>
                  <a:pt x="13429" y="1"/>
                </a:moveTo>
                <a:cubicBezTo>
                  <a:pt x="12495" y="81"/>
                  <a:pt x="12323" y="69"/>
                  <a:pt x="11206" y="340"/>
                </a:cubicBezTo>
                <a:cubicBezTo>
                  <a:pt x="8387" y="1019"/>
                  <a:pt x="5615" y="1953"/>
                  <a:pt x="3109" y="3437"/>
                </a:cubicBezTo>
                <a:cubicBezTo>
                  <a:pt x="2087" y="4043"/>
                  <a:pt x="1068" y="4730"/>
                  <a:pt x="450" y="5779"/>
                </a:cubicBezTo>
                <a:cubicBezTo>
                  <a:pt x="0" y="6545"/>
                  <a:pt x="267" y="7335"/>
                  <a:pt x="840" y="7945"/>
                </a:cubicBezTo>
                <a:cubicBezTo>
                  <a:pt x="1240" y="8380"/>
                  <a:pt x="1953" y="8803"/>
                  <a:pt x="2476" y="9032"/>
                </a:cubicBezTo>
                <a:cubicBezTo>
                  <a:pt x="3788" y="9612"/>
                  <a:pt x="5245" y="9886"/>
                  <a:pt x="6663" y="10039"/>
                </a:cubicBezTo>
                <a:cubicBezTo>
                  <a:pt x="10161" y="10420"/>
                  <a:pt x="13841" y="10329"/>
                  <a:pt x="17300" y="9654"/>
                </a:cubicBezTo>
                <a:cubicBezTo>
                  <a:pt x="19589" y="9207"/>
                  <a:pt x="22091" y="8479"/>
                  <a:pt x="23887" y="6919"/>
                </a:cubicBezTo>
                <a:cubicBezTo>
                  <a:pt x="24391" y="6480"/>
                  <a:pt x="24802" y="6057"/>
                  <a:pt x="25005" y="5405"/>
                </a:cubicBezTo>
                <a:cubicBezTo>
                  <a:pt x="25291" y="4463"/>
                  <a:pt x="24860" y="3509"/>
                  <a:pt x="24150" y="2876"/>
                </a:cubicBezTo>
                <a:cubicBezTo>
                  <a:pt x="23582" y="2369"/>
                  <a:pt x="22693" y="2007"/>
                  <a:pt x="21980" y="1801"/>
                </a:cubicBezTo>
                <a:cubicBezTo>
                  <a:pt x="20424" y="1362"/>
                  <a:pt x="18746" y="1240"/>
                  <a:pt x="17140" y="1187"/>
                </a:cubicBezTo>
                <a:cubicBezTo>
                  <a:pt x="15817" y="1145"/>
                  <a:pt x="14795" y="1164"/>
                  <a:pt x="13475" y="1259"/>
                </a:cubicBezTo>
                <a:cubicBezTo>
                  <a:pt x="11709" y="1385"/>
                  <a:pt x="10023" y="1740"/>
                  <a:pt x="8280" y="2003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miter lim="381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658" name="Google Shape;658;p70"/>
          <p:cNvGrpSpPr/>
          <p:nvPr/>
        </p:nvGrpSpPr>
        <p:grpSpPr>
          <a:xfrm rot="730876">
            <a:off x="3320547" y="1260393"/>
            <a:ext cx="379180" cy="412749"/>
            <a:chOff x="6219513" y="1474206"/>
            <a:chExt cx="890968" cy="969576"/>
          </a:xfrm>
        </p:grpSpPr>
        <p:sp>
          <p:nvSpPr>
            <p:cNvPr id="659" name="Google Shape;659;p70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0" name="Google Shape;660;p70"/>
            <p:cNvSpPr/>
            <p:nvPr/>
          </p:nvSpPr>
          <p:spPr>
            <a:xfrm>
              <a:off x="6568876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1" name="Google Shape;661;p70"/>
            <p:cNvSpPr/>
            <p:nvPr/>
          </p:nvSpPr>
          <p:spPr>
            <a:xfrm>
              <a:off x="6589138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62" name="Google Shape;662;p70"/>
          <p:cNvSpPr/>
          <p:nvPr/>
        </p:nvSpPr>
        <p:spPr>
          <a:xfrm>
            <a:off x="3431825" y="1129500"/>
            <a:ext cx="1022700" cy="257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WE’RE HERE</a:t>
            </a:r>
            <a:endParaRPr sz="7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71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668" name="Google Shape;668;p71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69" name="Google Shape;669;p71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70" name="Google Shape;670;p71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671" name="Google Shape;671;p71"/>
          <p:cNvSpPr txBox="1"/>
          <p:nvPr>
            <p:ph idx="1" type="body"/>
          </p:nvPr>
        </p:nvSpPr>
        <p:spPr>
          <a:xfrm>
            <a:off x="4618950" y="228599"/>
            <a:ext cx="4296600" cy="45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rPr>
              <a:t>Risk 1: Develop Core Booking System</a:t>
            </a:r>
            <a:endParaRPr b="1" sz="1300">
              <a:solidFill>
                <a:srgbClr val="4F81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Impacts: A malfunctioning or unreliable booking feature would directly affect customer satisfaction and the overall credibility of the platform.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Contingency plan: Temporarily revert to a manual booking confirmation system using admin approval until the automated process stabilizes.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rPr>
              <a:t>Risk 2: Server and Database Integration</a:t>
            </a:r>
            <a:endParaRPr b="1" sz="1300">
              <a:solidFill>
                <a:srgbClr val="4F81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Impacts: A failed connection or poor data retrieval would halt core app features like appointments and user accounts.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Contingency plan: Maintain local data caching for critical operations and create a backup server mirror.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rPr>
              <a:t>Risk 3: User Authentication and Security</a:t>
            </a:r>
            <a:endParaRPr b="1" sz="1300">
              <a:solidFill>
                <a:srgbClr val="4F81B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Impacts: A breach would compromise customer trust and could expose personal data, leading to reputational and financial damage.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Contingency plan: In case of a breach, disable all logins, notify users immediately, and force password resets.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1"/>
          <p:cNvSpPr txBox="1"/>
          <p:nvPr>
            <p:ph type="title"/>
          </p:nvPr>
        </p:nvSpPr>
        <p:spPr>
          <a:xfrm>
            <a:off x="228600" y="1743378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and Contingencies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2"/>
          <p:cNvSpPr txBox="1"/>
          <p:nvPr>
            <p:ph type="title"/>
          </p:nvPr>
        </p:nvSpPr>
        <p:spPr>
          <a:xfrm>
            <a:off x="228600" y="256925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Demonstration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2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Capstone Project – Figma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72"/>
          <p:cNvGrpSpPr/>
          <p:nvPr/>
        </p:nvGrpSpPr>
        <p:grpSpPr>
          <a:xfrm>
            <a:off x="2679590" y="672990"/>
            <a:ext cx="1605959" cy="270489"/>
            <a:chOff x="308528" y="1555007"/>
            <a:chExt cx="1986589" cy="270489"/>
          </a:xfrm>
        </p:grpSpPr>
        <p:sp>
          <p:nvSpPr>
            <p:cNvPr id="680" name="Google Shape;680;p72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81" name="Google Shape;681;p72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3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87" name="Google Shape;687;p73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688" name="Google Shape;688;p73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4" name="Google Shape;484;p58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5" name="Google Shape;485;p58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3577325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8" name="Google Shape;488;p58"/>
          <p:cNvSpPr/>
          <p:nvPr/>
        </p:nvSpPr>
        <p:spPr>
          <a:xfrm>
            <a:off x="3577325" y="39968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89" name="Google Shape;489;p58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58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58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8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58"/>
          <p:cNvCxnSpPr/>
          <p:nvPr/>
        </p:nvCxnSpPr>
        <p:spPr>
          <a:xfrm>
            <a:off x="4087725" y="3850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58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5" name="Google Shape;495;p58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6" name="Google Shape;496;p58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7" name="Google Shape;497;p58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8" name="Google Shape;498;p58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9" name="Google Shape;499;p58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00" name="Google Shape;500;p58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01" name="Google Shape;501;p58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</a:t>
            </a:r>
            <a:r>
              <a:rPr lang="en"/>
              <a:t>Requirements</a:t>
            </a:r>
            <a:endParaRPr/>
          </a:p>
        </p:txBody>
      </p:sp>
      <p:sp>
        <p:nvSpPr>
          <p:cNvPr id="502" name="Google Shape;502;p58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Production Team</a:t>
            </a:r>
            <a:endParaRPr/>
          </a:p>
        </p:txBody>
      </p:sp>
      <p:sp>
        <p:nvSpPr>
          <p:cNvPr id="503" name="Google Shape;503;p58"/>
          <p:cNvSpPr txBox="1"/>
          <p:nvPr>
            <p:ph idx="13" type="subTitle"/>
          </p:nvPr>
        </p:nvSpPr>
        <p:spPr>
          <a:xfrm>
            <a:off x="3986175" y="2586450"/>
            <a:ext cx="50520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Cases, User Stories, Website Architecture</a:t>
            </a:r>
            <a:endParaRPr/>
          </a:p>
        </p:txBody>
      </p:sp>
      <p:sp>
        <p:nvSpPr>
          <p:cNvPr id="504" name="Google Shape;504;p58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505" name="Google Shape;505;p58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and Contingencies</a:t>
            </a:r>
            <a:endParaRPr/>
          </a:p>
        </p:txBody>
      </p:sp>
      <p:sp>
        <p:nvSpPr>
          <p:cNvPr id="506" name="Google Shape;506;p58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7" name="Google Shape;507;p58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59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513" name="Google Shape;513;p59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4" name="Google Shape;514;p59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5" name="Google Shape;515;p59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16" name="Google Shape;516;p59"/>
          <p:cNvSpPr txBox="1"/>
          <p:nvPr>
            <p:ph idx="1" type="body"/>
          </p:nvPr>
        </p:nvSpPr>
        <p:spPr>
          <a:xfrm>
            <a:off x="4618950" y="269853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Big League Barbers currently uses an outdated scheduling system that limits efficiency and customer convenience.</a:t>
            </a:r>
            <a:br>
              <a:rPr lang="en"/>
            </a:br>
            <a:r>
              <a:rPr lang="en"/>
              <a:t>Customers struggle to book appointments easily, track loyalty rewards, and receive reminders.</a:t>
            </a:r>
            <a:br>
              <a:rPr lang="en"/>
            </a:br>
            <a:r>
              <a:rPr lang="en"/>
              <a:t>Staff must manually manage bookings and cancellations, leading to errors and reduced productivity.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project aims to solve these issues by developing a </a:t>
            </a:r>
            <a:r>
              <a:rPr b="1" lang="en"/>
              <a:t>modern web-based appointment and rewards application</a:t>
            </a:r>
            <a:r>
              <a:rPr lang="en"/>
              <a:t> that streamlines scheduling, automates notifications, and enhances the overall customer experience.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9"/>
          <p:cNvSpPr txBox="1"/>
          <p:nvPr>
            <p:ph type="title"/>
          </p:nvPr>
        </p:nvSpPr>
        <p:spPr>
          <a:xfrm>
            <a:off x="228600" y="1743378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60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523" name="Google Shape;523;p60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4" name="Google Shape;524;p60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5" name="Google Shape;525;p60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26" name="Google Shape;526;p60"/>
          <p:cNvSpPr txBox="1"/>
          <p:nvPr>
            <p:ph idx="1" type="body"/>
          </p:nvPr>
        </p:nvSpPr>
        <p:spPr>
          <a:xfrm>
            <a:off x="4560600" y="1040099"/>
            <a:ext cx="4296600" cy="3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Both Mobile and web-based UI for scheduling appointment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Database to store user’s name, email, phone number, password, and discounts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When a </a:t>
            </a:r>
            <a:r>
              <a:rPr lang="en"/>
              <a:t>user makes an appointment, it will show up on Big League Barbers side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Integration with guestVision API</a:t>
            </a:r>
            <a:endParaRPr/>
          </a:p>
        </p:txBody>
      </p:sp>
      <p:sp>
        <p:nvSpPr>
          <p:cNvPr id="527" name="Google Shape;527;p60"/>
          <p:cNvSpPr txBox="1"/>
          <p:nvPr>
            <p:ph type="title"/>
          </p:nvPr>
        </p:nvSpPr>
        <p:spPr>
          <a:xfrm>
            <a:off x="228600" y="1743378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1"/>
          <p:cNvSpPr txBox="1"/>
          <p:nvPr>
            <p:ph type="title"/>
          </p:nvPr>
        </p:nvSpPr>
        <p:spPr>
          <a:xfrm>
            <a:off x="228600" y="228600"/>
            <a:ext cx="40794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grpSp>
        <p:nvGrpSpPr>
          <p:cNvPr id="533" name="Google Shape;533;p61"/>
          <p:cNvGrpSpPr/>
          <p:nvPr/>
        </p:nvGrpSpPr>
        <p:grpSpPr>
          <a:xfrm>
            <a:off x="2891082" y="449025"/>
            <a:ext cx="5992922" cy="4231200"/>
            <a:chOff x="4618950" y="449025"/>
            <a:chExt cx="4265425" cy="4231200"/>
          </a:xfrm>
        </p:grpSpPr>
        <p:cxnSp>
          <p:nvCxnSpPr>
            <p:cNvPr id="534" name="Google Shape;534;p61"/>
            <p:cNvCxnSpPr/>
            <p:nvPr/>
          </p:nvCxnSpPr>
          <p:spPr>
            <a:xfrm>
              <a:off x="6703025" y="449025"/>
              <a:ext cx="0" cy="42312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5" name="Google Shape;535;p61"/>
            <p:cNvSpPr/>
            <p:nvPr/>
          </p:nvSpPr>
          <p:spPr>
            <a:xfrm>
              <a:off x="4618950" y="449025"/>
              <a:ext cx="18816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Functional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36" name="Google Shape;536;p61"/>
            <p:cNvSpPr/>
            <p:nvPr/>
          </p:nvSpPr>
          <p:spPr>
            <a:xfrm>
              <a:off x="7000675" y="449025"/>
              <a:ext cx="18837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Nonfunctional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 location marker icon." id="537" name="Google Shape;537;p61"/>
            <p:cNvSpPr/>
            <p:nvPr/>
          </p:nvSpPr>
          <p:spPr>
            <a:xfrm>
              <a:off x="4679708" y="2962224"/>
              <a:ext cx="159728" cy="137255"/>
            </a:xfrm>
            <a:custGeom>
              <a:rect b="b" l="l" r="r" t="t"/>
              <a:pathLst>
                <a:path extrusionOk="0" h="209550" w="243860">
                  <a:moveTo>
                    <a:pt x="141483" y="81902"/>
                  </a:moveTo>
                  <a:lnTo>
                    <a:pt x="143697" y="82271"/>
                  </a:lnTo>
                  <a:lnTo>
                    <a:pt x="145910" y="82824"/>
                  </a:lnTo>
                  <a:lnTo>
                    <a:pt x="147939" y="83562"/>
                  </a:lnTo>
                  <a:lnTo>
                    <a:pt x="149968" y="84484"/>
                  </a:lnTo>
                  <a:lnTo>
                    <a:pt x="151813" y="85591"/>
                  </a:lnTo>
                  <a:lnTo>
                    <a:pt x="153658" y="86882"/>
                  </a:lnTo>
                  <a:lnTo>
                    <a:pt x="155318" y="88542"/>
                  </a:lnTo>
                  <a:lnTo>
                    <a:pt x="156794" y="90202"/>
                  </a:lnTo>
                  <a:lnTo>
                    <a:pt x="158269" y="92047"/>
                  </a:lnTo>
                  <a:lnTo>
                    <a:pt x="159376" y="93892"/>
                  </a:lnTo>
                  <a:lnTo>
                    <a:pt x="160298" y="95921"/>
                  </a:lnTo>
                  <a:lnTo>
                    <a:pt x="161036" y="97950"/>
                  </a:lnTo>
                  <a:lnTo>
                    <a:pt x="161590" y="100163"/>
                  </a:lnTo>
                  <a:lnTo>
                    <a:pt x="161958" y="102377"/>
                  </a:lnTo>
                  <a:lnTo>
                    <a:pt x="161958" y="104775"/>
                  </a:lnTo>
                  <a:lnTo>
                    <a:pt x="161958" y="107173"/>
                  </a:lnTo>
                  <a:lnTo>
                    <a:pt x="161590" y="109387"/>
                  </a:lnTo>
                  <a:lnTo>
                    <a:pt x="161036" y="111600"/>
                  </a:lnTo>
                  <a:lnTo>
                    <a:pt x="160298" y="113629"/>
                  </a:lnTo>
                  <a:lnTo>
                    <a:pt x="159376" y="115658"/>
                  </a:lnTo>
                  <a:lnTo>
                    <a:pt x="158269" y="117503"/>
                  </a:lnTo>
                  <a:lnTo>
                    <a:pt x="156794" y="119348"/>
                  </a:lnTo>
                  <a:lnTo>
                    <a:pt x="155318" y="121008"/>
                  </a:lnTo>
                  <a:lnTo>
                    <a:pt x="153658" y="122483"/>
                  </a:lnTo>
                  <a:lnTo>
                    <a:pt x="151813" y="123959"/>
                  </a:lnTo>
                  <a:lnTo>
                    <a:pt x="149784" y="125066"/>
                  </a:lnTo>
                  <a:lnTo>
                    <a:pt x="147939" y="125988"/>
                  </a:lnTo>
                  <a:lnTo>
                    <a:pt x="145726" y="126726"/>
                  </a:lnTo>
                  <a:lnTo>
                    <a:pt x="143697" y="127279"/>
                  </a:lnTo>
                  <a:lnTo>
                    <a:pt x="141299" y="127648"/>
                  </a:lnTo>
                  <a:lnTo>
                    <a:pt x="136687" y="127648"/>
                  </a:lnTo>
                  <a:lnTo>
                    <a:pt x="134473" y="127279"/>
                  </a:lnTo>
                  <a:lnTo>
                    <a:pt x="132260" y="126726"/>
                  </a:lnTo>
                  <a:lnTo>
                    <a:pt x="130231" y="125988"/>
                  </a:lnTo>
                  <a:lnTo>
                    <a:pt x="128202" y="125066"/>
                  </a:lnTo>
                  <a:lnTo>
                    <a:pt x="126357" y="123959"/>
                  </a:lnTo>
                  <a:lnTo>
                    <a:pt x="124512" y="122483"/>
                  </a:lnTo>
                  <a:lnTo>
                    <a:pt x="122852" y="121008"/>
                  </a:lnTo>
                  <a:lnTo>
                    <a:pt x="121192" y="119348"/>
                  </a:lnTo>
                  <a:lnTo>
                    <a:pt x="119901" y="117503"/>
                  </a:lnTo>
                  <a:lnTo>
                    <a:pt x="118794" y="115474"/>
                  </a:lnTo>
                  <a:lnTo>
                    <a:pt x="117872" y="113629"/>
                  </a:lnTo>
                  <a:lnTo>
                    <a:pt x="117134" y="111416"/>
                  </a:lnTo>
                  <a:lnTo>
                    <a:pt x="116581" y="109387"/>
                  </a:lnTo>
                  <a:lnTo>
                    <a:pt x="116212" y="106989"/>
                  </a:lnTo>
                  <a:lnTo>
                    <a:pt x="116212" y="104775"/>
                  </a:lnTo>
                  <a:lnTo>
                    <a:pt x="116212" y="102377"/>
                  </a:lnTo>
                  <a:lnTo>
                    <a:pt x="116581" y="100163"/>
                  </a:lnTo>
                  <a:lnTo>
                    <a:pt x="117134" y="97950"/>
                  </a:lnTo>
                  <a:lnTo>
                    <a:pt x="117872" y="95921"/>
                  </a:lnTo>
                  <a:lnTo>
                    <a:pt x="118794" y="93892"/>
                  </a:lnTo>
                  <a:lnTo>
                    <a:pt x="119901" y="92047"/>
                  </a:lnTo>
                  <a:lnTo>
                    <a:pt x="121192" y="90202"/>
                  </a:lnTo>
                  <a:lnTo>
                    <a:pt x="122852" y="88542"/>
                  </a:lnTo>
                  <a:lnTo>
                    <a:pt x="124512" y="86882"/>
                  </a:lnTo>
                  <a:lnTo>
                    <a:pt x="126357" y="85591"/>
                  </a:lnTo>
                  <a:lnTo>
                    <a:pt x="128202" y="84484"/>
                  </a:lnTo>
                  <a:lnTo>
                    <a:pt x="130231" y="83562"/>
                  </a:lnTo>
                  <a:lnTo>
                    <a:pt x="132260" y="82824"/>
                  </a:lnTo>
                  <a:lnTo>
                    <a:pt x="134473" y="82271"/>
                  </a:lnTo>
                  <a:lnTo>
                    <a:pt x="136687" y="81902"/>
                  </a:lnTo>
                  <a:close/>
                  <a:moveTo>
                    <a:pt x="139085" y="62164"/>
                  </a:moveTo>
                  <a:lnTo>
                    <a:pt x="134658" y="62349"/>
                  </a:lnTo>
                  <a:lnTo>
                    <a:pt x="130600" y="62902"/>
                  </a:lnTo>
                  <a:lnTo>
                    <a:pt x="126542" y="64009"/>
                  </a:lnTo>
                  <a:lnTo>
                    <a:pt x="122668" y="65300"/>
                  </a:lnTo>
                  <a:lnTo>
                    <a:pt x="118979" y="66960"/>
                  </a:lnTo>
                  <a:lnTo>
                    <a:pt x="115474" y="69174"/>
                  </a:lnTo>
                  <a:lnTo>
                    <a:pt x="112153" y="71756"/>
                  </a:lnTo>
                  <a:lnTo>
                    <a:pt x="108833" y="74523"/>
                  </a:lnTo>
                  <a:lnTo>
                    <a:pt x="106066" y="77843"/>
                  </a:lnTo>
                  <a:lnTo>
                    <a:pt x="103484" y="81164"/>
                  </a:lnTo>
                  <a:lnTo>
                    <a:pt x="101270" y="84669"/>
                  </a:lnTo>
                  <a:lnTo>
                    <a:pt x="99610" y="88358"/>
                  </a:lnTo>
                  <a:lnTo>
                    <a:pt x="98319" y="92232"/>
                  </a:lnTo>
                  <a:lnTo>
                    <a:pt x="97212" y="96290"/>
                  </a:lnTo>
                  <a:lnTo>
                    <a:pt x="96659" y="100348"/>
                  </a:lnTo>
                  <a:lnTo>
                    <a:pt x="96474" y="104775"/>
                  </a:lnTo>
                  <a:lnTo>
                    <a:pt x="96659" y="109018"/>
                  </a:lnTo>
                  <a:lnTo>
                    <a:pt x="97212" y="113260"/>
                  </a:lnTo>
                  <a:lnTo>
                    <a:pt x="98319" y="117318"/>
                  </a:lnTo>
                  <a:lnTo>
                    <a:pt x="99610" y="121192"/>
                  </a:lnTo>
                  <a:lnTo>
                    <a:pt x="101270" y="124881"/>
                  </a:lnTo>
                  <a:lnTo>
                    <a:pt x="103484" y="128386"/>
                  </a:lnTo>
                  <a:lnTo>
                    <a:pt x="106066" y="131707"/>
                  </a:lnTo>
                  <a:lnTo>
                    <a:pt x="108833" y="134842"/>
                  </a:lnTo>
                  <a:lnTo>
                    <a:pt x="112153" y="137794"/>
                  </a:lnTo>
                  <a:lnTo>
                    <a:pt x="115474" y="140376"/>
                  </a:lnTo>
                  <a:lnTo>
                    <a:pt x="118979" y="142405"/>
                  </a:lnTo>
                  <a:lnTo>
                    <a:pt x="122668" y="144250"/>
                  </a:lnTo>
                  <a:lnTo>
                    <a:pt x="126542" y="145541"/>
                  </a:lnTo>
                  <a:lnTo>
                    <a:pt x="130600" y="146464"/>
                  </a:lnTo>
                  <a:lnTo>
                    <a:pt x="134658" y="147202"/>
                  </a:lnTo>
                  <a:lnTo>
                    <a:pt x="139085" y="147386"/>
                  </a:lnTo>
                  <a:lnTo>
                    <a:pt x="143328" y="147202"/>
                  </a:lnTo>
                  <a:lnTo>
                    <a:pt x="147570" y="146464"/>
                  </a:lnTo>
                  <a:lnTo>
                    <a:pt x="151629" y="145541"/>
                  </a:lnTo>
                  <a:lnTo>
                    <a:pt x="155502" y="144250"/>
                  </a:lnTo>
                  <a:lnTo>
                    <a:pt x="159192" y="142405"/>
                  </a:lnTo>
                  <a:lnTo>
                    <a:pt x="162696" y="140376"/>
                  </a:lnTo>
                  <a:lnTo>
                    <a:pt x="166017" y="137794"/>
                  </a:lnTo>
                  <a:lnTo>
                    <a:pt x="169153" y="134842"/>
                  </a:lnTo>
                  <a:lnTo>
                    <a:pt x="172104" y="131707"/>
                  </a:lnTo>
                  <a:lnTo>
                    <a:pt x="174686" y="128386"/>
                  </a:lnTo>
                  <a:lnTo>
                    <a:pt x="176715" y="124881"/>
                  </a:lnTo>
                  <a:lnTo>
                    <a:pt x="178560" y="121192"/>
                  </a:lnTo>
                  <a:lnTo>
                    <a:pt x="179851" y="117318"/>
                  </a:lnTo>
                  <a:lnTo>
                    <a:pt x="180774" y="113260"/>
                  </a:lnTo>
                  <a:lnTo>
                    <a:pt x="181512" y="109018"/>
                  </a:lnTo>
                  <a:lnTo>
                    <a:pt x="181696" y="104775"/>
                  </a:lnTo>
                  <a:lnTo>
                    <a:pt x="181512" y="100348"/>
                  </a:lnTo>
                  <a:lnTo>
                    <a:pt x="180774" y="96290"/>
                  </a:lnTo>
                  <a:lnTo>
                    <a:pt x="179851" y="92232"/>
                  </a:lnTo>
                  <a:lnTo>
                    <a:pt x="178560" y="88358"/>
                  </a:lnTo>
                  <a:lnTo>
                    <a:pt x="176715" y="84669"/>
                  </a:lnTo>
                  <a:lnTo>
                    <a:pt x="174686" y="81164"/>
                  </a:lnTo>
                  <a:lnTo>
                    <a:pt x="172104" y="77843"/>
                  </a:lnTo>
                  <a:lnTo>
                    <a:pt x="169153" y="74523"/>
                  </a:lnTo>
                  <a:lnTo>
                    <a:pt x="166017" y="71756"/>
                  </a:lnTo>
                  <a:lnTo>
                    <a:pt x="162696" y="69174"/>
                  </a:lnTo>
                  <a:lnTo>
                    <a:pt x="159192" y="66960"/>
                  </a:lnTo>
                  <a:lnTo>
                    <a:pt x="155502" y="65300"/>
                  </a:lnTo>
                  <a:lnTo>
                    <a:pt x="151629" y="64009"/>
                  </a:lnTo>
                  <a:lnTo>
                    <a:pt x="147570" y="62902"/>
                  </a:lnTo>
                  <a:lnTo>
                    <a:pt x="143328" y="62349"/>
                  </a:lnTo>
                  <a:lnTo>
                    <a:pt x="139085" y="62164"/>
                  </a:lnTo>
                  <a:close/>
                  <a:moveTo>
                    <a:pt x="139085" y="19553"/>
                  </a:moveTo>
                  <a:lnTo>
                    <a:pt x="143512" y="19738"/>
                  </a:lnTo>
                  <a:lnTo>
                    <a:pt x="147755" y="19922"/>
                  </a:lnTo>
                  <a:lnTo>
                    <a:pt x="151997" y="20475"/>
                  </a:lnTo>
                  <a:lnTo>
                    <a:pt x="156056" y="21213"/>
                  </a:lnTo>
                  <a:lnTo>
                    <a:pt x="160114" y="22136"/>
                  </a:lnTo>
                  <a:lnTo>
                    <a:pt x="164172" y="23058"/>
                  </a:lnTo>
                  <a:lnTo>
                    <a:pt x="168046" y="24349"/>
                  </a:lnTo>
                  <a:lnTo>
                    <a:pt x="171735" y="25825"/>
                  </a:lnTo>
                  <a:lnTo>
                    <a:pt x="175609" y="27485"/>
                  </a:lnTo>
                  <a:lnTo>
                    <a:pt x="179114" y="29330"/>
                  </a:lnTo>
                  <a:lnTo>
                    <a:pt x="182803" y="31359"/>
                  </a:lnTo>
                  <a:lnTo>
                    <a:pt x="186123" y="33572"/>
                  </a:lnTo>
                  <a:lnTo>
                    <a:pt x="189628" y="35970"/>
                  </a:lnTo>
                  <a:lnTo>
                    <a:pt x="192948" y="38737"/>
                  </a:lnTo>
                  <a:lnTo>
                    <a:pt x="196084" y="41504"/>
                  </a:lnTo>
                  <a:lnTo>
                    <a:pt x="199220" y="44456"/>
                  </a:lnTo>
                  <a:lnTo>
                    <a:pt x="202356" y="47591"/>
                  </a:lnTo>
                  <a:lnTo>
                    <a:pt x="205123" y="50912"/>
                  </a:lnTo>
                  <a:lnTo>
                    <a:pt x="207705" y="54232"/>
                  </a:lnTo>
                  <a:lnTo>
                    <a:pt x="210103" y="57552"/>
                  </a:lnTo>
                  <a:lnTo>
                    <a:pt x="212501" y="61057"/>
                  </a:lnTo>
                  <a:lnTo>
                    <a:pt x="214530" y="64562"/>
                  </a:lnTo>
                  <a:lnTo>
                    <a:pt x="216375" y="68251"/>
                  </a:lnTo>
                  <a:lnTo>
                    <a:pt x="218035" y="71941"/>
                  </a:lnTo>
                  <a:lnTo>
                    <a:pt x="219511" y="75814"/>
                  </a:lnTo>
                  <a:lnTo>
                    <a:pt x="220618" y="79688"/>
                  </a:lnTo>
                  <a:lnTo>
                    <a:pt x="221724" y="83746"/>
                  </a:lnTo>
                  <a:lnTo>
                    <a:pt x="222647" y="87804"/>
                  </a:lnTo>
                  <a:lnTo>
                    <a:pt x="223385" y="91863"/>
                  </a:lnTo>
                  <a:lnTo>
                    <a:pt x="223754" y="96105"/>
                  </a:lnTo>
                  <a:lnTo>
                    <a:pt x="224122" y="100348"/>
                  </a:lnTo>
                  <a:lnTo>
                    <a:pt x="224122" y="104775"/>
                  </a:lnTo>
                  <a:lnTo>
                    <a:pt x="224122" y="109202"/>
                  </a:lnTo>
                  <a:lnTo>
                    <a:pt x="223754" y="113445"/>
                  </a:lnTo>
                  <a:lnTo>
                    <a:pt x="223385" y="117687"/>
                  </a:lnTo>
                  <a:lnTo>
                    <a:pt x="222647" y="121746"/>
                  </a:lnTo>
                  <a:lnTo>
                    <a:pt x="221724" y="125804"/>
                  </a:lnTo>
                  <a:lnTo>
                    <a:pt x="220618" y="129862"/>
                  </a:lnTo>
                  <a:lnTo>
                    <a:pt x="219511" y="133736"/>
                  </a:lnTo>
                  <a:lnTo>
                    <a:pt x="218035" y="137425"/>
                  </a:lnTo>
                  <a:lnTo>
                    <a:pt x="216375" y="141299"/>
                  </a:lnTo>
                  <a:lnTo>
                    <a:pt x="214530" y="144803"/>
                  </a:lnTo>
                  <a:lnTo>
                    <a:pt x="212501" y="148493"/>
                  </a:lnTo>
                  <a:lnTo>
                    <a:pt x="210103" y="151813"/>
                  </a:lnTo>
                  <a:lnTo>
                    <a:pt x="207705" y="155318"/>
                  </a:lnTo>
                  <a:lnTo>
                    <a:pt x="205123" y="158638"/>
                  </a:lnTo>
                  <a:lnTo>
                    <a:pt x="202356" y="161774"/>
                  </a:lnTo>
                  <a:lnTo>
                    <a:pt x="199220" y="164910"/>
                  </a:lnTo>
                  <a:lnTo>
                    <a:pt x="196084" y="168046"/>
                  </a:lnTo>
                  <a:lnTo>
                    <a:pt x="192948" y="170813"/>
                  </a:lnTo>
                  <a:lnTo>
                    <a:pt x="189628" y="173395"/>
                  </a:lnTo>
                  <a:lnTo>
                    <a:pt x="186123" y="175793"/>
                  </a:lnTo>
                  <a:lnTo>
                    <a:pt x="182803" y="178191"/>
                  </a:lnTo>
                  <a:lnTo>
                    <a:pt x="179114" y="180220"/>
                  </a:lnTo>
                  <a:lnTo>
                    <a:pt x="175609" y="182065"/>
                  </a:lnTo>
                  <a:lnTo>
                    <a:pt x="171735" y="183725"/>
                  </a:lnTo>
                  <a:lnTo>
                    <a:pt x="168046" y="185201"/>
                  </a:lnTo>
                  <a:lnTo>
                    <a:pt x="164172" y="186308"/>
                  </a:lnTo>
                  <a:lnTo>
                    <a:pt x="160114" y="187414"/>
                  </a:lnTo>
                  <a:lnTo>
                    <a:pt x="156056" y="188337"/>
                  </a:lnTo>
                  <a:lnTo>
                    <a:pt x="151997" y="189075"/>
                  </a:lnTo>
                  <a:lnTo>
                    <a:pt x="147755" y="189444"/>
                  </a:lnTo>
                  <a:lnTo>
                    <a:pt x="143512" y="189812"/>
                  </a:lnTo>
                  <a:lnTo>
                    <a:pt x="53863" y="189812"/>
                  </a:lnTo>
                  <a:lnTo>
                    <a:pt x="53863" y="104775"/>
                  </a:lnTo>
                  <a:lnTo>
                    <a:pt x="54048" y="100348"/>
                  </a:lnTo>
                  <a:lnTo>
                    <a:pt x="54232" y="96105"/>
                  </a:lnTo>
                  <a:lnTo>
                    <a:pt x="54785" y="91863"/>
                  </a:lnTo>
                  <a:lnTo>
                    <a:pt x="55523" y="87804"/>
                  </a:lnTo>
                  <a:lnTo>
                    <a:pt x="56446" y="83746"/>
                  </a:lnTo>
                  <a:lnTo>
                    <a:pt x="57368" y="79688"/>
                  </a:lnTo>
                  <a:lnTo>
                    <a:pt x="58659" y="75814"/>
                  </a:lnTo>
                  <a:lnTo>
                    <a:pt x="60135" y="71941"/>
                  </a:lnTo>
                  <a:lnTo>
                    <a:pt x="61795" y="68251"/>
                  </a:lnTo>
                  <a:lnTo>
                    <a:pt x="63640" y="64562"/>
                  </a:lnTo>
                  <a:lnTo>
                    <a:pt x="65669" y="61057"/>
                  </a:lnTo>
                  <a:lnTo>
                    <a:pt x="67882" y="57552"/>
                  </a:lnTo>
                  <a:lnTo>
                    <a:pt x="70280" y="54232"/>
                  </a:lnTo>
                  <a:lnTo>
                    <a:pt x="73047" y="50912"/>
                  </a:lnTo>
                  <a:lnTo>
                    <a:pt x="75814" y="47591"/>
                  </a:lnTo>
                  <a:lnTo>
                    <a:pt x="78766" y="44456"/>
                  </a:lnTo>
                  <a:lnTo>
                    <a:pt x="81902" y="41504"/>
                  </a:lnTo>
                  <a:lnTo>
                    <a:pt x="85222" y="38737"/>
                  </a:lnTo>
                  <a:lnTo>
                    <a:pt x="88542" y="35970"/>
                  </a:lnTo>
                  <a:lnTo>
                    <a:pt x="91863" y="33572"/>
                  </a:lnTo>
                  <a:lnTo>
                    <a:pt x="95367" y="31359"/>
                  </a:lnTo>
                  <a:lnTo>
                    <a:pt x="98872" y="29330"/>
                  </a:lnTo>
                  <a:lnTo>
                    <a:pt x="102561" y="27485"/>
                  </a:lnTo>
                  <a:lnTo>
                    <a:pt x="106251" y="25825"/>
                  </a:lnTo>
                  <a:lnTo>
                    <a:pt x="110124" y="24349"/>
                  </a:lnTo>
                  <a:lnTo>
                    <a:pt x="113998" y="23058"/>
                  </a:lnTo>
                  <a:lnTo>
                    <a:pt x="118056" y="22136"/>
                  </a:lnTo>
                  <a:lnTo>
                    <a:pt x="122114" y="21213"/>
                  </a:lnTo>
                  <a:lnTo>
                    <a:pt x="126173" y="20475"/>
                  </a:lnTo>
                  <a:lnTo>
                    <a:pt x="130415" y="19922"/>
                  </a:lnTo>
                  <a:lnTo>
                    <a:pt x="134658" y="19738"/>
                  </a:lnTo>
                  <a:lnTo>
                    <a:pt x="139085" y="19553"/>
                  </a:lnTo>
                  <a:close/>
                  <a:moveTo>
                    <a:pt x="0" y="150522"/>
                  </a:moveTo>
                  <a:lnTo>
                    <a:pt x="0" y="209550"/>
                  </a:lnTo>
                  <a:lnTo>
                    <a:pt x="19738" y="209550"/>
                  </a:lnTo>
                  <a:lnTo>
                    <a:pt x="19738" y="150522"/>
                  </a:lnTo>
                  <a:close/>
                  <a:moveTo>
                    <a:pt x="139085" y="0"/>
                  </a:moveTo>
                  <a:lnTo>
                    <a:pt x="133551" y="184"/>
                  </a:lnTo>
                  <a:lnTo>
                    <a:pt x="128386" y="369"/>
                  </a:lnTo>
                  <a:lnTo>
                    <a:pt x="123037" y="1107"/>
                  </a:lnTo>
                  <a:lnTo>
                    <a:pt x="118056" y="1845"/>
                  </a:lnTo>
                  <a:lnTo>
                    <a:pt x="112891" y="2951"/>
                  </a:lnTo>
                  <a:lnTo>
                    <a:pt x="108095" y="4243"/>
                  </a:lnTo>
                  <a:lnTo>
                    <a:pt x="103299" y="5903"/>
                  </a:lnTo>
                  <a:lnTo>
                    <a:pt x="98688" y="7563"/>
                  </a:lnTo>
                  <a:lnTo>
                    <a:pt x="94076" y="9592"/>
                  </a:lnTo>
                  <a:lnTo>
                    <a:pt x="89465" y="11806"/>
                  </a:lnTo>
                  <a:lnTo>
                    <a:pt x="85222" y="14388"/>
                  </a:lnTo>
                  <a:lnTo>
                    <a:pt x="80795" y="17155"/>
                  </a:lnTo>
                  <a:lnTo>
                    <a:pt x="76737" y="20106"/>
                  </a:lnTo>
                  <a:lnTo>
                    <a:pt x="72678" y="23242"/>
                  </a:lnTo>
                  <a:lnTo>
                    <a:pt x="68620" y="26747"/>
                  </a:lnTo>
                  <a:lnTo>
                    <a:pt x="64746" y="30436"/>
                  </a:lnTo>
                  <a:lnTo>
                    <a:pt x="61057" y="34310"/>
                  </a:lnTo>
                  <a:lnTo>
                    <a:pt x="57552" y="38368"/>
                  </a:lnTo>
                  <a:lnTo>
                    <a:pt x="54417" y="42426"/>
                  </a:lnTo>
                  <a:lnTo>
                    <a:pt x="51465" y="46485"/>
                  </a:lnTo>
                  <a:lnTo>
                    <a:pt x="48698" y="50912"/>
                  </a:lnTo>
                  <a:lnTo>
                    <a:pt x="46116" y="55154"/>
                  </a:lnTo>
                  <a:lnTo>
                    <a:pt x="43902" y="59766"/>
                  </a:lnTo>
                  <a:lnTo>
                    <a:pt x="41873" y="64378"/>
                  </a:lnTo>
                  <a:lnTo>
                    <a:pt x="40028" y="68989"/>
                  </a:lnTo>
                  <a:lnTo>
                    <a:pt x="38553" y="73785"/>
                  </a:lnTo>
                  <a:lnTo>
                    <a:pt x="37262" y="78766"/>
                  </a:lnTo>
                  <a:lnTo>
                    <a:pt x="36155" y="83746"/>
                  </a:lnTo>
                  <a:lnTo>
                    <a:pt x="35417" y="88727"/>
                  </a:lnTo>
                  <a:lnTo>
                    <a:pt x="34679" y="94076"/>
                  </a:lnTo>
                  <a:lnTo>
                    <a:pt x="34310" y="99241"/>
                  </a:lnTo>
                  <a:lnTo>
                    <a:pt x="34310" y="104775"/>
                  </a:lnTo>
                  <a:lnTo>
                    <a:pt x="34310" y="209550"/>
                  </a:lnTo>
                  <a:lnTo>
                    <a:pt x="139085" y="209550"/>
                  </a:lnTo>
                  <a:lnTo>
                    <a:pt x="144434" y="209366"/>
                  </a:lnTo>
                  <a:lnTo>
                    <a:pt x="149784" y="208997"/>
                  </a:lnTo>
                  <a:lnTo>
                    <a:pt x="154949" y="208443"/>
                  </a:lnTo>
                  <a:lnTo>
                    <a:pt x="160114" y="207705"/>
                  </a:lnTo>
                  <a:lnTo>
                    <a:pt x="165094" y="206599"/>
                  </a:lnTo>
                  <a:lnTo>
                    <a:pt x="170075" y="205307"/>
                  </a:lnTo>
                  <a:lnTo>
                    <a:pt x="174871" y="203647"/>
                  </a:lnTo>
                  <a:lnTo>
                    <a:pt x="179482" y="201803"/>
                  </a:lnTo>
                  <a:lnTo>
                    <a:pt x="184094" y="199773"/>
                  </a:lnTo>
                  <a:lnTo>
                    <a:pt x="188521" y="197560"/>
                  </a:lnTo>
                  <a:lnTo>
                    <a:pt x="192948" y="195162"/>
                  </a:lnTo>
                  <a:lnTo>
                    <a:pt x="197191" y="192395"/>
                  </a:lnTo>
                  <a:lnTo>
                    <a:pt x="201434" y="189444"/>
                  </a:lnTo>
                  <a:lnTo>
                    <a:pt x="205492" y="186123"/>
                  </a:lnTo>
                  <a:lnTo>
                    <a:pt x="209550" y="182618"/>
                  </a:lnTo>
                  <a:lnTo>
                    <a:pt x="213239" y="178929"/>
                  </a:lnTo>
                  <a:lnTo>
                    <a:pt x="216928" y="175055"/>
                  </a:lnTo>
                  <a:lnTo>
                    <a:pt x="220433" y="171182"/>
                  </a:lnTo>
                  <a:lnTo>
                    <a:pt x="223754" y="167124"/>
                  </a:lnTo>
                  <a:lnTo>
                    <a:pt x="226705" y="162881"/>
                  </a:lnTo>
                  <a:lnTo>
                    <a:pt x="229472" y="158638"/>
                  </a:lnTo>
                  <a:lnTo>
                    <a:pt x="231870" y="154211"/>
                  </a:lnTo>
                  <a:lnTo>
                    <a:pt x="234268" y="149784"/>
                  </a:lnTo>
                  <a:lnTo>
                    <a:pt x="236297" y="145172"/>
                  </a:lnTo>
                  <a:lnTo>
                    <a:pt x="237957" y="140561"/>
                  </a:lnTo>
                  <a:lnTo>
                    <a:pt x="239617" y="135765"/>
                  </a:lnTo>
                  <a:lnTo>
                    <a:pt x="240909" y="130784"/>
                  </a:lnTo>
                  <a:lnTo>
                    <a:pt x="242015" y="125804"/>
                  </a:lnTo>
                  <a:lnTo>
                    <a:pt x="242753" y="120639"/>
                  </a:lnTo>
                  <a:lnTo>
                    <a:pt x="243307" y="115474"/>
                  </a:lnTo>
                  <a:lnTo>
                    <a:pt x="243676" y="110124"/>
                  </a:lnTo>
                  <a:lnTo>
                    <a:pt x="243860" y="104775"/>
                  </a:lnTo>
                  <a:lnTo>
                    <a:pt x="243676" y="99241"/>
                  </a:lnTo>
                  <a:lnTo>
                    <a:pt x="243307" y="94076"/>
                  </a:lnTo>
                  <a:lnTo>
                    <a:pt x="242753" y="88727"/>
                  </a:lnTo>
                  <a:lnTo>
                    <a:pt x="242015" y="83746"/>
                  </a:lnTo>
                  <a:lnTo>
                    <a:pt x="240909" y="78766"/>
                  </a:lnTo>
                  <a:lnTo>
                    <a:pt x="239617" y="73785"/>
                  </a:lnTo>
                  <a:lnTo>
                    <a:pt x="237957" y="68989"/>
                  </a:lnTo>
                  <a:lnTo>
                    <a:pt x="236113" y="64378"/>
                  </a:lnTo>
                  <a:lnTo>
                    <a:pt x="234083" y="59766"/>
                  </a:lnTo>
                  <a:lnTo>
                    <a:pt x="231870" y="55154"/>
                  </a:lnTo>
                  <a:lnTo>
                    <a:pt x="229472" y="50912"/>
                  </a:lnTo>
                  <a:lnTo>
                    <a:pt x="226705" y="46485"/>
                  </a:lnTo>
                  <a:lnTo>
                    <a:pt x="223754" y="42426"/>
                  </a:lnTo>
                  <a:lnTo>
                    <a:pt x="220433" y="38368"/>
                  </a:lnTo>
                  <a:lnTo>
                    <a:pt x="216928" y="34310"/>
                  </a:lnTo>
                  <a:lnTo>
                    <a:pt x="213239" y="30436"/>
                  </a:lnTo>
                  <a:lnTo>
                    <a:pt x="209365" y="26747"/>
                  </a:lnTo>
                  <a:lnTo>
                    <a:pt x="205492" y="23242"/>
                  </a:lnTo>
                  <a:lnTo>
                    <a:pt x="201434" y="20106"/>
                  </a:lnTo>
                  <a:lnTo>
                    <a:pt x="197191" y="17155"/>
                  </a:lnTo>
                  <a:lnTo>
                    <a:pt x="192948" y="14388"/>
                  </a:lnTo>
                  <a:lnTo>
                    <a:pt x="188521" y="11806"/>
                  </a:lnTo>
                  <a:lnTo>
                    <a:pt x="184094" y="9592"/>
                  </a:lnTo>
                  <a:lnTo>
                    <a:pt x="179482" y="7563"/>
                  </a:lnTo>
                  <a:lnTo>
                    <a:pt x="174871" y="5903"/>
                  </a:lnTo>
                  <a:lnTo>
                    <a:pt x="169890" y="4243"/>
                  </a:lnTo>
                  <a:lnTo>
                    <a:pt x="165094" y="2951"/>
                  </a:lnTo>
                  <a:lnTo>
                    <a:pt x="160114" y="1845"/>
                  </a:lnTo>
                  <a:lnTo>
                    <a:pt x="154949" y="1107"/>
                  </a:lnTo>
                  <a:lnTo>
                    <a:pt x="149784" y="369"/>
                  </a:lnTo>
                  <a:lnTo>
                    <a:pt x="144434" y="184"/>
                  </a:lnTo>
                  <a:lnTo>
                    <a:pt x="139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n icon showing a magnifying glass examining a graph." id="538" name="Google Shape;538;p61"/>
            <p:cNvSpPr/>
            <p:nvPr/>
          </p:nvSpPr>
          <p:spPr>
            <a:xfrm>
              <a:off x="7081050" y="1083549"/>
              <a:ext cx="158437" cy="167334"/>
            </a:xfrm>
            <a:custGeom>
              <a:rect b="b" l="l" r="r" t="t"/>
              <a:pathLst>
                <a:path extrusionOk="0" h="15967" w="15118">
                  <a:moveTo>
                    <a:pt x="14173" y="0"/>
                  </a:moveTo>
                  <a:lnTo>
                    <a:pt x="11480" y="4299"/>
                  </a:lnTo>
                  <a:lnTo>
                    <a:pt x="9118" y="756"/>
                  </a:lnTo>
                  <a:lnTo>
                    <a:pt x="6000" y="5811"/>
                  </a:lnTo>
                  <a:lnTo>
                    <a:pt x="3686" y="3071"/>
                  </a:lnTo>
                  <a:lnTo>
                    <a:pt x="1" y="8976"/>
                  </a:lnTo>
                  <a:lnTo>
                    <a:pt x="946" y="9684"/>
                  </a:lnTo>
                  <a:lnTo>
                    <a:pt x="3827" y="5102"/>
                  </a:lnTo>
                  <a:lnTo>
                    <a:pt x="6189" y="7842"/>
                  </a:lnTo>
                  <a:lnTo>
                    <a:pt x="9165" y="2976"/>
                  </a:lnTo>
                  <a:lnTo>
                    <a:pt x="11480" y="6472"/>
                  </a:lnTo>
                  <a:lnTo>
                    <a:pt x="15117" y="709"/>
                  </a:lnTo>
                  <a:lnTo>
                    <a:pt x="14173" y="0"/>
                  </a:lnTo>
                  <a:close/>
                  <a:moveTo>
                    <a:pt x="10205" y="8881"/>
                  </a:moveTo>
                  <a:lnTo>
                    <a:pt x="10630" y="8928"/>
                  </a:lnTo>
                  <a:lnTo>
                    <a:pt x="11008" y="9023"/>
                  </a:lnTo>
                  <a:lnTo>
                    <a:pt x="11386" y="9212"/>
                  </a:lnTo>
                  <a:lnTo>
                    <a:pt x="11716" y="9495"/>
                  </a:lnTo>
                  <a:lnTo>
                    <a:pt x="12000" y="9826"/>
                  </a:lnTo>
                  <a:lnTo>
                    <a:pt x="12189" y="10204"/>
                  </a:lnTo>
                  <a:lnTo>
                    <a:pt x="12283" y="10582"/>
                  </a:lnTo>
                  <a:lnTo>
                    <a:pt x="12330" y="11007"/>
                  </a:lnTo>
                  <a:lnTo>
                    <a:pt x="12283" y="11432"/>
                  </a:lnTo>
                  <a:lnTo>
                    <a:pt x="12189" y="11857"/>
                  </a:lnTo>
                  <a:lnTo>
                    <a:pt x="12000" y="12235"/>
                  </a:lnTo>
                  <a:lnTo>
                    <a:pt x="11716" y="12519"/>
                  </a:lnTo>
                  <a:lnTo>
                    <a:pt x="11386" y="12802"/>
                  </a:lnTo>
                  <a:lnTo>
                    <a:pt x="11008" y="12991"/>
                  </a:lnTo>
                  <a:lnTo>
                    <a:pt x="10630" y="13133"/>
                  </a:lnTo>
                  <a:lnTo>
                    <a:pt x="10205" y="13180"/>
                  </a:lnTo>
                  <a:lnTo>
                    <a:pt x="9779" y="13133"/>
                  </a:lnTo>
                  <a:lnTo>
                    <a:pt x="9354" y="12991"/>
                  </a:lnTo>
                  <a:lnTo>
                    <a:pt x="9024" y="12802"/>
                  </a:lnTo>
                  <a:lnTo>
                    <a:pt x="8693" y="12519"/>
                  </a:lnTo>
                  <a:lnTo>
                    <a:pt x="8409" y="12235"/>
                  </a:lnTo>
                  <a:lnTo>
                    <a:pt x="8220" y="11857"/>
                  </a:lnTo>
                  <a:lnTo>
                    <a:pt x="8079" y="11432"/>
                  </a:lnTo>
                  <a:lnTo>
                    <a:pt x="8079" y="11007"/>
                  </a:lnTo>
                  <a:lnTo>
                    <a:pt x="8079" y="10582"/>
                  </a:lnTo>
                  <a:lnTo>
                    <a:pt x="8220" y="10204"/>
                  </a:lnTo>
                  <a:lnTo>
                    <a:pt x="8409" y="9826"/>
                  </a:lnTo>
                  <a:lnTo>
                    <a:pt x="8693" y="9495"/>
                  </a:lnTo>
                  <a:lnTo>
                    <a:pt x="9024" y="9212"/>
                  </a:lnTo>
                  <a:lnTo>
                    <a:pt x="9354" y="9023"/>
                  </a:lnTo>
                  <a:lnTo>
                    <a:pt x="9779" y="8928"/>
                  </a:lnTo>
                  <a:lnTo>
                    <a:pt x="10205" y="8881"/>
                  </a:lnTo>
                  <a:close/>
                  <a:moveTo>
                    <a:pt x="9874" y="7700"/>
                  </a:moveTo>
                  <a:lnTo>
                    <a:pt x="9543" y="7747"/>
                  </a:lnTo>
                  <a:lnTo>
                    <a:pt x="9213" y="7842"/>
                  </a:lnTo>
                  <a:lnTo>
                    <a:pt x="8929" y="7936"/>
                  </a:lnTo>
                  <a:lnTo>
                    <a:pt x="8598" y="8078"/>
                  </a:lnTo>
                  <a:lnTo>
                    <a:pt x="8362" y="8220"/>
                  </a:lnTo>
                  <a:lnTo>
                    <a:pt x="8079" y="8456"/>
                  </a:lnTo>
                  <a:lnTo>
                    <a:pt x="7843" y="8645"/>
                  </a:lnTo>
                  <a:lnTo>
                    <a:pt x="7606" y="8928"/>
                  </a:lnTo>
                  <a:lnTo>
                    <a:pt x="7417" y="9165"/>
                  </a:lnTo>
                  <a:lnTo>
                    <a:pt x="7228" y="9448"/>
                  </a:lnTo>
                  <a:lnTo>
                    <a:pt x="7087" y="9731"/>
                  </a:lnTo>
                  <a:lnTo>
                    <a:pt x="6992" y="10062"/>
                  </a:lnTo>
                  <a:lnTo>
                    <a:pt x="6945" y="10346"/>
                  </a:lnTo>
                  <a:lnTo>
                    <a:pt x="6898" y="10676"/>
                  </a:lnTo>
                  <a:lnTo>
                    <a:pt x="6851" y="11007"/>
                  </a:lnTo>
                  <a:lnTo>
                    <a:pt x="6898" y="11385"/>
                  </a:lnTo>
                  <a:lnTo>
                    <a:pt x="6945" y="11715"/>
                  </a:lnTo>
                  <a:lnTo>
                    <a:pt x="6992" y="11999"/>
                  </a:lnTo>
                  <a:lnTo>
                    <a:pt x="7087" y="12330"/>
                  </a:lnTo>
                  <a:lnTo>
                    <a:pt x="7228" y="12613"/>
                  </a:lnTo>
                  <a:lnTo>
                    <a:pt x="7417" y="12896"/>
                  </a:lnTo>
                  <a:lnTo>
                    <a:pt x="7606" y="13133"/>
                  </a:lnTo>
                  <a:lnTo>
                    <a:pt x="7843" y="13369"/>
                  </a:lnTo>
                  <a:lnTo>
                    <a:pt x="8079" y="13605"/>
                  </a:lnTo>
                  <a:lnTo>
                    <a:pt x="8362" y="13794"/>
                  </a:lnTo>
                  <a:lnTo>
                    <a:pt x="8646" y="13983"/>
                  </a:lnTo>
                  <a:lnTo>
                    <a:pt x="8929" y="14125"/>
                  </a:lnTo>
                  <a:lnTo>
                    <a:pt x="9213" y="14219"/>
                  </a:lnTo>
                  <a:lnTo>
                    <a:pt x="9543" y="14314"/>
                  </a:lnTo>
                  <a:lnTo>
                    <a:pt x="9874" y="14361"/>
                  </a:lnTo>
                  <a:lnTo>
                    <a:pt x="10205" y="14361"/>
                  </a:lnTo>
                  <a:lnTo>
                    <a:pt x="10724" y="14314"/>
                  </a:lnTo>
                  <a:lnTo>
                    <a:pt x="11197" y="14219"/>
                  </a:lnTo>
                  <a:lnTo>
                    <a:pt x="11669" y="14030"/>
                  </a:lnTo>
                  <a:lnTo>
                    <a:pt x="12094" y="13747"/>
                  </a:lnTo>
                  <a:lnTo>
                    <a:pt x="14267" y="15967"/>
                  </a:lnTo>
                  <a:lnTo>
                    <a:pt x="15117" y="15117"/>
                  </a:lnTo>
                  <a:lnTo>
                    <a:pt x="12944" y="12944"/>
                  </a:lnTo>
                  <a:lnTo>
                    <a:pt x="13181" y="12519"/>
                  </a:lnTo>
                  <a:lnTo>
                    <a:pt x="13370" y="12046"/>
                  </a:lnTo>
                  <a:lnTo>
                    <a:pt x="13511" y="11527"/>
                  </a:lnTo>
                  <a:lnTo>
                    <a:pt x="13511" y="11007"/>
                  </a:lnTo>
                  <a:lnTo>
                    <a:pt x="13511" y="10676"/>
                  </a:lnTo>
                  <a:lnTo>
                    <a:pt x="13464" y="10346"/>
                  </a:lnTo>
                  <a:lnTo>
                    <a:pt x="13417" y="10062"/>
                  </a:lnTo>
                  <a:lnTo>
                    <a:pt x="13275" y="9731"/>
                  </a:lnTo>
                  <a:lnTo>
                    <a:pt x="13133" y="9448"/>
                  </a:lnTo>
                  <a:lnTo>
                    <a:pt x="12992" y="9165"/>
                  </a:lnTo>
                  <a:lnTo>
                    <a:pt x="12803" y="8928"/>
                  </a:lnTo>
                  <a:lnTo>
                    <a:pt x="12566" y="8645"/>
                  </a:lnTo>
                  <a:lnTo>
                    <a:pt x="12330" y="8409"/>
                  </a:lnTo>
                  <a:lnTo>
                    <a:pt x="12047" y="8220"/>
                  </a:lnTo>
                  <a:lnTo>
                    <a:pt x="11763" y="8078"/>
                  </a:lnTo>
                  <a:lnTo>
                    <a:pt x="11480" y="7936"/>
                  </a:lnTo>
                  <a:lnTo>
                    <a:pt x="11197" y="7842"/>
                  </a:lnTo>
                  <a:lnTo>
                    <a:pt x="10866" y="7747"/>
                  </a:lnTo>
                  <a:lnTo>
                    <a:pt x="10535" y="77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539" name="Google Shape;539;p61"/>
            <p:cNvGrpSpPr/>
            <p:nvPr/>
          </p:nvGrpSpPr>
          <p:grpSpPr>
            <a:xfrm>
              <a:off x="7080426" y="2955950"/>
              <a:ext cx="172657" cy="617431"/>
              <a:chOff x="7080426" y="2955950"/>
              <a:chExt cx="172657" cy="617431"/>
            </a:xfrm>
          </p:grpSpPr>
          <p:sp>
            <p:nvSpPr>
              <p:cNvPr descr="An icon of a house and a plus sign. " id="540" name="Google Shape;540;p61"/>
              <p:cNvSpPr/>
              <p:nvPr/>
            </p:nvSpPr>
            <p:spPr>
              <a:xfrm>
                <a:off x="7080426" y="2955950"/>
                <a:ext cx="172657" cy="149792"/>
              </a:xfrm>
              <a:custGeom>
                <a:rect b="b" l="l" r="r" t="t"/>
                <a:pathLst>
                  <a:path extrusionOk="0" h="14550" w="16771">
                    <a:moveTo>
                      <a:pt x="851" y="0"/>
                    </a:moveTo>
                    <a:lnTo>
                      <a:pt x="851" y="1228"/>
                    </a:lnTo>
                    <a:lnTo>
                      <a:pt x="12330" y="1228"/>
                    </a:lnTo>
                    <a:lnTo>
                      <a:pt x="12330" y="0"/>
                    </a:lnTo>
                    <a:close/>
                    <a:moveTo>
                      <a:pt x="11338" y="3590"/>
                    </a:moveTo>
                    <a:lnTo>
                      <a:pt x="11952" y="6377"/>
                    </a:lnTo>
                    <a:lnTo>
                      <a:pt x="1229" y="6377"/>
                    </a:lnTo>
                    <a:lnTo>
                      <a:pt x="1843" y="3590"/>
                    </a:lnTo>
                    <a:close/>
                    <a:moveTo>
                      <a:pt x="6473" y="7606"/>
                    </a:moveTo>
                    <a:lnTo>
                      <a:pt x="6473" y="11196"/>
                    </a:lnTo>
                    <a:lnTo>
                      <a:pt x="2079" y="11196"/>
                    </a:lnTo>
                    <a:lnTo>
                      <a:pt x="2079" y="7606"/>
                    </a:lnTo>
                    <a:close/>
                    <a:moveTo>
                      <a:pt x="851" y="2409"/>
                    </a:moveTo>
                    <a:lnTo>
                      <a:pt x="1" y="6377"/>
                    </a:lnTo>
                    <a:lnTo>
                      <a:pt x="1" y="7606"/>
                    </a:lnTo>
                    <a:lnTo>
                      <a:pt x="898" y="7606"/>
                    </a:lnTo>
                    <a:lnTo>
                      <a:pt x="898" y="12377"/>
                    </a:lnTo>
                    <a:lnTo>
                      <a:pt x="7654" y="12377"/>
                    </a:lnTo>
                    <a:lnTo>
                      <a:pt x="7654" y="7606"/>
                    </a:lnTo>
                    <a:lnTo>
                      <a:pt x="11102" y="7606"/>
                    </a:lnTo>
                    <a:lnTo>
                      <a:pt x="11102" y="10062"/>
                    </a:lnTo>
                    <a:lnTo>
                      <a:pt x="12283" y="10062"/>
                    </a:lnTo>
                    <a:lnTo>
                      <a:pt x="12283" y="7606"/>
                    </a:lnTo>
                    <a:lnTo>
                      <a:pt x="13181" y="7606"/>
                    </a:lnTo>
                    <a:lnTo>
                      <a:pt x="13181" y="6377"/>
                    </a:lnTo>
                    <a:lnTo>
                      <a:pt x="12330" y="2409"/>
                    </a:lnTo>
                    <a:close/>
                    <a:moveTo>
                      <a:pt x="13181" y="8598"/>
                    </a:moveTo>
                    <a:lnTo>
                      <a:pt x="13181" y="10960"/>
                    </a:lnTo>
                    <a:lnTo>
                      <a:pt x="10771" y="10960"/>
                    </a:lnTo>
                    <a:lnTo>
                      <a:pt x="10771" y="12188"/>
                    </a:lnTo>
                    <a:lnTo>
                      <a:pt x="13181" y="12188"/>
                    </a:lnTo>
                    <a:lnTo>
                      <a:pt x="13181" y="14550"/>
                    </a:lnTo>
                    <a:lnTo>
                      <a:pt x="14362" y="14550"/>
                    </a:lnTo>
                    <a:lnTo>
                      <a:pt x="14362" y="12188"/>
                    </a:lnTo>
                    <a:lnTo>
                      <a:pt x="16771" y="12188"/>
                    </a:lnTo>
                    <a:lnTo>
                      <a:pt x="16771" y="10960"/>
                    </a:lnTo>
                    <a:lnTo>
                      <a:pt x="14362" y="10960"/>
                    </a:lnTo>
                    <a:lnTo>
                      <a:pt x="14362" y="85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n icon showing a cursor clicking on a hotspot. " id="541" name="Google Shape;541;p61"/>
              <p:cNvSpPr/>
              <p:nvPr/>
            </p:nvSpPr>
            <p:spPr>
              <a:xfrm>
                <a:off x="7082612" y="3405110"/>
                <a:ext cx="168282" cy="168272"/>
              </a:xfrm>
              <a:custGeom>
                <a:rect b="b" l="l" r="r" t="t"/>
                <a:pathLst>
                  <a:path extrusionOk="0" h="16345" w="16346">
                    <a:moveTo>
                      <a:pt x="7512" y="3212"/>
                    </a:moveTo>
                    <a:lnTo>
                      <a:pt x="7039" y="3307"/>
                    </a:lnTo>
                    <a:lnTo>
                      <a:pt x="6567" y="3401"/>
                    </a:lnTo>
                    <a:lnTo>
                      <a:pt x="6142" y="3543"/>
                    </a:lnTo>
                    <a:lnTo>
                      <a:pt x="5716" y="3732"/>
                    </a:lnTo>
                    <a:lnTo>
                      <a:pt x="5339" y="3968"/>
                    </a:lnTo>
                    <a:lnTo>
                      <a:pt x="4961" y="4252"/>
                    </a:lnTo>
                    <a:lnTo>
                      <a:pt x="4630" y="4582"/>
                    </a:lnTo>
                    <a:lnTo>
                      <a:pt x="4299" y="4960"/>
                    </a:lnTo>
                    <a:lnTo>
                      <a:pt x="4016" y="5338"/>
                    </a:lnTo>
                    <a:lnTo>
                      <a:pt x="3780" y="5716"/>
                    </a:lnTo>
                    <a:lnTo>
                      <a:pt x="3543" y="6141"/>
                    </a:lnTo>
                    <a:lnTo>
                      <a:pt x="3402" y="6566"/>
                    </a:lnTo>
                    <a:lnTo>
                      <a:pt x="3307" y="7039"/>
                    </a:lnTo>
                    <a:lnTo>
                      <a:pt x="3213" y="7511"/>
                    </a:lnTo>
                    <a:lnTo>
                      <a:pt x="3213" y="7983"/>
                    </a:lnTo>
                    <a:lnTo>
                      <a:pt x="3213" y="8456"/>
                    </a:lnTo>
                    <a:lnTo>
                      <a:pt x="3307" y="8928"/>
                    </a:lnTo>
                    <a:lnTo>
                      <a:pt x="3402" y="9353"/>
                    </a:lnTo>
                    <a:lnTo>
                      <a:pt x="3543" y="9779"/>
                    </a:lnTo>
                    <a:lnTo>
                      <a:pt x="3732" y="10204"/>
                    </a:lnTo>
                    <a:lnTo>
                      <a:pt x="3969" y="10582"/>
                    </a:lnTo>
                    <a:lnTo>
                      <a:pt x="4205" y="10959"/>
                    </a:lnTo>
                    <a:lnTo>
                      <a:pt x="4535" y="11290"/>
                    </a:lnTo>
                    <a:lnTo>
                      <a:pt x="4866" y="11621"/>
                    </a:lnTo>
                    <a:lnTo>
                      <a:pt x="5244" y="11904"/>
                    </a:lnTo>
                    <a:lnTo>
                      <a:pt x="5575" y="12140"/>
                    </a:lnTo>
                    <a:lnTo>
                      <a:pt x="6000" y="12329"/>
                    </a:lnTo>
                    <a:lnTo>
                      <a:pt x="6425" y="12518"/>
                    </a:lnTo>
                    <a:lnTo>
                      <a:pt x="6850" y="12660"/>
                    </a:lnTo>
                    <a:lnTo>
                      <a:pt x="7275" y="12707"/>
                    </a:lnTo>
                    <a:lnTo>
                      <a:pt x="7748" y="12755"/>
                    </a:lnTo>
                    <a:lnTo>
                      <a:pt x="7275" y="11101"/>
                    </a:lnTo>
                    <a:lnTo>
                      <a:pt x="6756" y="10912"/>
                    </a:lnTo>
                    <a:lnTo>
                      <a:pt x="6283" y="10676"/>
                    </a:lnTo>
                    <a:lnTo>
                      <a:pt x="5858" y="10393"/>
                    </a:lnTo>
                    <a:lnTo>
                      <a:pt x="5480" y="9967"/>
                    </a:lnTo>
                    <a:lnTo>
                      <a:pt x="5197" y="9542"/>
                    </a:lnTo>
                    <a:lnTo>
                      <a:pt x="4961" y="9070"/>
                    </a:lnTo>
                    <a:lnTo>
                      <a:pt x="4866" y="8550"/>
                    </a:lnTo>
                    <a:lnTo>
                      <a:pt x="4819" y="7983"/>
                    </a:lnTo>
                    <a:lnTo>
                      <a:pt x="4819" y="7653"/>
                    </a:lnTo>
                    <a:lnTo>
                      <a:pt x="4866" y="7369"/>
                    </a:lnTo>
                    <a:lnTo>
                      <a:pt x="4961" y="7039"/>
                    </a:lnTo>
                    <a:lnTo>
                      <a:pt x="5055" y="6755"/>
                    </a:lnTo>
                    <a:lnTo>
                      <a:pt x="5150" y="6472"/>
                    </a:lnTo>
                    <a:lnTo>
                      <a:pt x="5339" y="6236"/>
                    </a:lnTo>
                    <a:lnTo>
                      <a:pt x="5527" y="5952"/>
                    </a:lnTo>
                    <a:lnTo>
                      <a:pt x="5764" y="5716"/>
                    </a:lnTo>
                    <a:lnTo>
                      <a:pt x="6000" y="5527"/>
                    </a:lnTo>
                    <a:lnTo>
                      <a:pt x="6236" y="5338"/>
                    </a:lnTo>
                    <a:lnTo>
                      <a:pt x="6519" y="5149"/>
                    </a:lnTo>
                    <a:lnTo>
                      <a:pt x="6756" y="5007"/>
                    </a:lnTo>
                    <a:lnTo>
                      <a:pt x="7039" y="4913"/>
                    </a:lnTo>
                    <a:lnTo>
                      <a:pt x="7370" y="4866"/>
                    </a:lnTo>
                    <a:lnTo>
                      <a:pt x="7653" y="4818"/>
                    </a:lnTo>
                    <a:lnTo>
                      <a:pt x="8551" y="4818"/>
                    </a:lnTo>
                    <a:lnTo>
                      <a:pt x="9070" y="4960"/>
                    </a:lnTo>
                    <a:lnTo>
                      <a:pt x="9543" y="5196"/>
                    </a:lnTo>
                    <a:lnTo>
                      <a:pt x="9968" y="5480"/>
                    </a:lnTo>
                    <a:lnTo>
                      <a:pt x="10393" y="5858"/>
                    </a:lnTo>
                    <a:lnTo>
                      <a:pt x="10677" y="6283"/>
                    </a:lnTo>
                    <a:lnTo>
                      <a:pt x="10960" y="6755"/>
                    </a:lnTo>
                    <a:lnTo>
                      <a:pt x="11102" y="7228"/>
                    </a:lnTo>
                    <a:lnTo>
                      <a:pt x="12802" y="7747"/>
                    </a:lnTo>
                    <a:lnTo>
                      <a:pt x="12755" y="7275"/>
                    </a:lnTo>
                    <a:lnTo>
                      <a:pt x="12661" y="6850"/>
                    </a:lnTo>
                    <a:lnTo>
                      <a:pt x="12519" y="6377"/>
                    </a:lnTo>
                    <a:lnTo>
                      <a:pt x="12377" y="5999"/>
                    </a:lnTo>
                    <a:lnTo>
                      <a:pt x="12141" y="5574"/>
                    </a:lnTo>
                    <a:lnTo>
                      <a:pt x="11905" y="5196"/>
                    </a:lnTo>
                    <a:lnTo>
                      <a:pt x="11621" y="4866"/>
                    </a:lnTo>
                    <a:lnTo>
                      <a:pt x="11291" y="4535"/>
                    </a:lnTo>
                    <a:lnTo>
                      <a:pt x="10960" y="4204"/>
                    </a:lnTo>
                    <a:lnTo>
                      <a:pt x="10582" y="3921"/>
                    </a:lnTo>
                    <a:lnTo>
                      <a:pt x="10204" y="3732"/>
                    </a:lnTo>
                    <a:lnTo>
                      <a:pt x="9779" y="3543"/>
                    </a:lnTo>
                    <a:lnTo>
                      <a:pt x="9354" y="3401"/>
                    </a:lnTo>
                    <a:lnTo>
                      <a:pt x="8929" y="3307"/>
                    </a:lnTo>
                    <a:lnTo>
                      <a:pt x="8456" y="3212"/>
                    </a:lnTo>
                    <a:close/>
                    <a:moveTo>
                      <a:pt x="7984" y="0"/>
                    </a:moveTo>
                    <a:lnTo>
                      <a:pt x="7181" y="47"/>
                    </a:lnTo>
                    <a:lnTo>
                      <a:pt x="6378" y="189"/>
                    </a:lnTo>
                    <a:lnTo>
                      <a:pt x="5622" y="378"/>
                    </a:lnTo>
                    <a:lnTo>
                      <a:pt x="4866" y="661"/>
                    </a:lnTo>
                    <a:lnTo>
                      <a:pt x="4205" y="992"/>
                    </a:lnTo>
                    <a:lnTo>
                      <a:pt x="3543" y="1370"/>
                    </a:lnTo>
                    <a:lnTo>
                      <a:pt x="2929" y="1842"/>
                    </a:lnTo>
                    <a:lnTo>
                      <a:pt x="2362" y="2362"/>
                    </a:lnTo>
                    <a:lnTo>
                      <a:pt x="1843" y="2929"/>
                    </a:lnTo>
                    <a:lnTo>
                      <a:pt x="1370" y="3496"/>
                    </a:lnTo>
                    <a:lnTo>
                      <a:pt x="992" y="4157"/>
                    </a:lnTo>
                    <a:lnTo>
                      <a:pt x="662" y="4866"/>
                    </a:lnTo>
                    <a:lnTo>
                      <a:pt x="378" y="5621"/>
                    </a:lnTo>
                    <a:lnTo>
                      <a:pt x="189" y="6377"/>
                    </a:lnTo>
                    <a:lnTo>
                      <a:pt x="48" y="7180"/>
                    </a:lnTo>
                    <a:lnTo>
                      <a:pt x="0" y="7983"/>
                    </a:lnTo>
                    <a:lnTo>
                      <a:pt x="48" y="8786"/>
                    </a:lnTo>
                    <a:lnTo>
                      <a:pt x="189" y="9590"/>
                    </a:lnTo>
                    <a:lnTo>
                      <a:pt x="378" y="10345"/>
                    </a:lnTo>
                    <a:lnTo>
                      <a:pt x="662" y="11101"/>
                    </a:lnTo>
                    <a:lnTo>
                      <a:pt x="992" y="11810"/>
                    </a:lnTo>
                    <a:lnTo>
                      <a:pt x="1370" y="12471"/>
                    </a:lnTo>
                    <a:lnTo>
                      <a:pt x="1843" y="13085"/>
                    </a:lnTo>
                    <a:lnTo>
                      <a:pt x="2362" y="13605"/>
                    </a:lnTo>
                    <a:lnTo>
                      <a:pt x="2929" y="14124"/>
                    </a:lnTo>
                    <a:lnTo>
                      <a:pt x="3543" y="14597"/>
                    </a:lnTo>
                    <a:lnTo>
                      <a:pt x="4205" y="14975"/>
                    </a:lnTo>
                    <a:lnTo>
                      <a:pt x="4866" y="15353"/>
                    </a:lnTo>
                    <a:lnTo>
                      <a:pt x="5622" y="15589"/>
                    </a:lnTo>
                    <a:lnTo>
                      <a:pt x="6378" y="15825"/>
                    </a:lnTo>
                    <a:lnTo>
                      <a:pt x="7181" y="15920"/>
                    </a:lnTo>
                    <a:lnTo>
                      <a:pt x="7984" y="15967"/>
                    </a:lnTo>
                    <a:lnTo>
                      <a:pt x="8362" y="15967"/>
                    </a:lnTo>
                    <a:lnTo>
                      <a:pt x="8692" y="15920"/>
                    </a:lnTo>
                    <a:lnTo>
                      <a:pt x="8220" y="14361"/>
                    </a:lnTo>
                    <a:lnTo>
                      <a:pt x="7984" y="14361"/>
                    </a:lnTo>
                    <a:lnTo>
                      <a:pt x="7323" y="14313"/>
                    </a:lnTo>
                    <a:lnTo>
                      <a:pt x="6708" y="14266"/>
                    </a:lnTo>
                    <a:lnTo>
                      <a:pt x="6094" y="14124"/>
                    </a:lnTo>
                    <a:lnTo>
                      <a:pt x="5527" y="13888"/>
                    </a:lnTo>
                    <a:lnTo>
                      <a:pt x="4961" y="13652"/>
                    </a:lnTo>
                    <a:lnTo>
                      <a:pt x="4441" y="13321"/>
                    </a:lnTo>
                    <a:lnTo>
                      <a:pt x="3969" y="12944"/>
                    </a:lnTo>
                    <a:lnTo>
                      <a:pt x="3449" y="12518"/>
                    </a:lnTo>
                    <a:lnTo>
                      <a:pt x="3024" y="12046"/>
                    </a:lnTo>
                    <a:lnTo>
                      <a:pt x="2646" y="11526"/>
                    </a:lnTo>
                    <a:lnTo>
                      <a:pt x="2362" y="11007"/>
                    </a:lnTo>
                    <a:lnTo>
                      <a:pt x="2079" y="10440"/>
                    </a:lnTo>
                    <a:lnTo>
                      <a:pt x="1890" y="9873"/>
                    </a:lnTo>
                    <a:lnTo>
                      <a:pt x="1748" y="9259"/>
                    </a:lnTo>
                    <a:lnTo>
                      <a:pt x="1654" y="8645"/>
                    </a:lnTo>
                    <a:lnTo>
                      <a:pt x="1607" y="7983"/>
                    </a:lnTo>
                    <a:lnTo>
                      <a:pt x="1654" y="7322"/>
                    </a:lnTo>
                    <a:lnTo>
                      <a:pt x="1748" y="6708"/>
                    </a:lnTo>
                    <a:lnTo>
                      <a:pt x="1890" y="6094"/>
                    </a:lnTo>
                    <a:lnTo>
                      <a:pt x="2079" y="5527"/>
                    </a:lnTo>
                    <a:lnTo>
                      <a:pt x="2362" y="4960"/>
                    </a:lnTo>
                    <a:lnTo>
                      <a:pt x="2646" y="4441"/>
                    </a:lnTo>
                    <a:lnTo>
                      <a:pt x="3024" y="3921"/>
                    </a:lnTo>
                    <a:lnTo>
                      <a:pt x="3449" y="3448"/>
                    </a:lnTo>
                    <a:lnTo>
                      <a:pt x="3969" y="3023"/>
                    </a:lnTo>
                    <a:lnTo>
                      <a:pt x="4441" y="2645"/>
                    </a:lnTo>
                    <a:lnTo>
                      <a:pt x="4961" y="2315"/>
                    </a:lnTo>
                    <a:lnTo>
                      <a:pt x="5527" y="2079"/>
                    </a:lnTo>
                    <a:lnTo>
                      <a:pt x="6094" y="1890"/>
                    </a:lnTo>
                    <a:lnTo>
                      <a:pt x="6708" y="1701"/>
                    </a:lnTo>
                    <a:lnTo>
                      <a:pt x="7323" y="1653"/>
                    </a:lnTo>
                    <a:lnTo>
                      <a:pt x="7984" y="1606"/>
                    </a:lnTo>
                    <a:lnTo>
                      <a:pt x="8645" y="1653"/>
                    </a:lnTo>
                    <a:lnTo>
                      <a:pt x="9259" y="1701"/>
                    </a:lnTo>
                    <a:lnTo>
                      <a:pt x="9873" y="1890"/>
                    </a:lnTo>
                    <a:lnTo>
                      <a:pt x="10440" y="2079"/>
                    </a:lnTo>
                    <a:lnTo>
                      <a:pt x="11007" y="2315"/>
                    </a:lnTo>
                    <a:lnTo>
                      <a:pt x="11527" y="2645"/>
                    </a:lnTo>
                    <a:lnTo>
                      <a:pt x="12046" y="3023"/>
                    </a:lnTo>
                    <a:lnTo>
                      <a:pt x="12519" y="3448"/>
                    </a:lnTo>
                    <a:lnTo>
                      <a:pt x="12944" y="3921"/>
                    </a:lnTo>
                    <a:lnTo>
                      <a:pt x="13322" y="4441"/>
                    </a:lnTo>
                    <a:lnTo>
                      <a:pt x="13653" y="4960"/>
                    </a:lnTo>
                    <a:lnTo>
                      <a:pt x="13889" y="5527"/>
                    </a:lnTo>
                    <a:lnTo>
                      <a:pt x="14125" y="6094"/>
                    </a:lnTo>
                    <a:lnTo>
                      <a:pt x="14267" y="6708"/>
                    </a:lnTo>
                    <a:lnTo>
                      <a:pt x="14361" y="7322"/>
                    </a:lnTo>
                    <a:lnTo>
                      <a:pt x="14361" y="7983"/>
                    </a:lnTo>
                    <a:lnTo>
                      <a:pt x="14361" y="8220"/>
                    </a:lnTo>
                    <a:lnTo>
                      <a:pt x="15920" y="8692"/>
                    </a:lnTo>
                    <a:lnTo>
                      <a:pt x="15967" y="8361"/>
                    </a:lnTo>
                    <a:lnTo>
                      <a:pt x="15967" y="7983"/>
                    </a:lnTo>
                    <a:lnTo>
                      <a:pt x="15920" y="7180"/>
                    </a:lnTo>
                    <a:lnTo>
                      <a:pt x="15826" y="6377"/>
                    </a:lnTo>
                    <a:lnTo>
                      <a:pt x="15637" y="5621"/>
                    </a:lnTo>
                    <a:lnTo>
                      <a:pt x="15353" y="4866"/>
                    </a:lnTo>
                    <a:lnTo>
                      <a:pt x="14975" y="4157"/>
                    </a:lnTo>
                    <a:lnTo>
                      <a:pt x="14597" y="3496"/>
                    </a:lnTo>
                    <a:lnTo>
                      <a:pt x="14125" y="2929"/>
                    </a:lnTo>
                    <a:lnTo>
                      <a:pt x="13653" y="2362"/>
                    </a:lnTo>
                    <a:lnTo>
                      <a:pt x="13086" y="1842"/>
                    </a:lnTo>
                    <a:lnTo>
                      <a:pt x="12472" y="1370"/>
                    </a:lnTo>
                    <a:lnTo>
                      <a:pt x="11810" y="992"/>
                    </a:lnTo>
                    <a:lnTo>
                      <a:pt x="11102" y="661"/>
                    </a:lnTo>
                    <a:lnTo>
                      <a:pt x="10346" y="378"/>
                    </a:lnTo>
                    <a:lnTo>
                      <a:pt x="9590" y="189"/>
                    </a:lnTo>
                    <a:lnTo>
                      <a:pt x="8787" y="47"/>
                    </a:lnTo>
                    <a:lnTo>
                      <a:pt x="7984" y="0"/>
                    </a:lnTo>
                    <a:close/>
                    <a:moveTo>
                      <a:pt x="7984" y="7983"/>
                    </a:moveTo>
                    <a:lnTo>
                      <a:pt x="10393" y="15967"/>
                    </a:lnTo>
                    <a:lnTo>
                      <a:pt x="11385" y="12944"/>
                    </a:lnTo>
                    <a:lnTo>
                      <a:pt x="14786" y="16345"/>
                    </a:lnTo>
                    <a:lnTo>
                      <a:pt x="16345" y="14786"/>
                    </a:lnTo>
                    <a:lnTo>
                      <a:pt x="12944" y="11385"/>
                    </a:lnTo>
                    <a:lnTo>
                      <a:pt x="15967" y="10393"/>
                    </a:lnTo>
                    <a:lnTo>
                      <a:pt x="7984" y="79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sp>
          <p:nvSpPr>
            <p:cNvPr descr="A trophy icon" id="542" name="Google Shape;542;p61"/>
            <p:cNvSpPr/>
            <p:nvPr/>
          </p:nvSpPr>
          <p:spPr>
            <a:xfrm>
              <a:off x="4686925" y="1096538"/>
              <a:ext cx="145285" cy="145285"/>
            </a:xfrm>
            <a:custGeom>
              <a:rect b="b" l="l" r="r" t="t"/>
              <a:pathLst>
                <a:path extrusionOk="0" h="13559" w="13559">
                  <a:moveTo>
                    <a:pt x="3072" y="2788"/>
                  </a:moveTo>
                  <a:lnTo>
                    <a:pt x="3072" y="5858"/>
                  </a:lnTo>
                  <a:lnTo>
                    <a:pt x="2694" y="5764"/>
                  </a:lnTo>
                  <a:lnTo>
                    <a:pt x="2316" y="5575"/>
                  </a:lnTo>
                  <a:lnTo>
                    <a:pt x="2032" y="5338"/>
                  </a:lnTo>
                  <a:lnTo>
                    <a:pt x="1749" y="5055"/>
                  </a:lnTo>
                  <a:lnTo>
                    <a:pt x="1513" y="4724"/>
                  </a:lnTo>
                  <a:lnTo>
                    <a:pt x="1371" y="4394"/>
                  </a:lnTo>
                  <a:lnTo>
                    <a:pt x="1229" y="4016"/>
                  </a:lnTo>
                  <a:lnTo>
                    <a:pt x="1229" y="3591"/>
                  </a:lnTo>
                  <a:lnTo>
                    <a:pt x="1229" y="2788"/>
                  </a:lnTo>
                  <a:close/>
                  <a:moveTo>
                    <a:pt x="12378" y="2788"/>
                  </a:moveTo>
                  <a:lnTo>
                    <a:pt x="12378" y="3591"/>
                  </a:lnTo>
                  <a:lnTo>
                    <a:pt x="12330" y="4016"/>
                  </a:lnTo>
                  <a:lnTo>
                    <a:pt x="12236" y="4394"/>
                  </a:lnTo>
                  <a:lnTo>
                    <a:pt x="12094" y="4724"/>
                  </a:lnTo>
                  <a:lnTo>
                    <a:pt x="11858" y="5055"/>
                  </a:lnTo>
                  <a:lnTo>
                    <a:pt x="11575" y="5338"/>
                  </a:lnTo>
                  <a:lnTo>
                    <a:pt x="11244" y="5575"/>
                  </a:lnTo>
                  <a:lnTo>
                    <a:pt x="10913" y="5764"/>
                  </a:lnTo>
                  <a:lnTo>
                    <a:pt x="10535" y="5858"/>
                  </a:lnTo>
                  <a:lnTo>
                    <a:pt x="10535" y="2788"/>
                  </a:lnTo>
                  <a:close/>
                  <a:moveTo>
                    <a:pt x="9307" y="1181"/>
                  </a:moveTo>
                  <a:lnTo>
                    <a:pt x="9307" y="5953"/>
                  </a:lnTo>
                  <a:lnTo>
                    <a:pt x="9260" y="6472"/>
                  </a:lnTo>
                  <a:lnTo>
                    <a:pt x="9118" y="6945"/>
                  </a:lnTo>
                  <a:lnTo>
                    <a:pt x="8882" y="7370"/>
                  </a:lnTo>
                  <a:lnTo>
                    <a:pt x="8599" y="7748"/>
                  </a:lnTo>
                  <a:lnTo>
                    <a:pt x="8221" y="8078"/>
                  </a:lnTo>
                  <a:lnTo>
                    <a:pt x="7795" y="8314"/>
                  </a:lnTo>
                  <a:lnTo>
                    <a:pt x="7323" y="8456"/>
                  </a:lnTo>
                  <a:lnTo>
                    <a:pt x="6803" y="8503"/>
                  </a:lnTo>
                  <a:lnTo>
                    <a:pt x="6284" y="8456"/>
                  </a:lnTo>
                  <a:lnTo>
                    <a:pt x="5811" y="8314"/>
                  </a:lnTo>
                  <a:lnTo>
                    <a:pt x="5386" y="8078"/>
                  </a:lnTo>
                  <a:lnTo>
                    <a:pt x="5008" y="7748"/>
                  </a:lnTo>
                  <a:lnTo>
                    <a:pt x="4678" y="7370"/>
                  </a:lnTo>
                  <a:lnTo>
                    <a:pt x="4489" y="6945"/>
                  </a:lnTo>
                  <a:lnTo>
                    <a:pt x="4347" y="6472"/>
                  </a:lnTo>
                  <a:lnTo>
                    <a:pt x="4300" y="5953"/>
                  </a:lnTo>
                  <a:lnTo>
                    <a:pt x="4300" y="1181"/>
                  </a:lnTo>
                  <a:close/>
                  <a:moveTo>
                    <a:pt x="3072" y="0"/>
                  </a:moveTo>
                  <a:lnTo>
                    <a:pt x="3072" y="1607"/>
                  </a:lnTo>
                  <a:lnTo>
                    <a:pt x="993" y="1607"/>
                  </a:lnTo>
                  <a:lnTo>
                    <a:pt x="757" y="1701"/>
                  </a:lnTo>
                  <a:lnTo>
                    <a:pt x="568" y="1796"/>
                  </a:lnTo>
                  <a:lnTo>
                    <a:pt x="379" y="1937"/>
                  </a:lnTo>
                  <a:lnTo>
                    <a:pt x="237" y="2126"/>
                  </a:lnTo>
                  <a:lnTo>
                    <a:pt x="95" y="2362"/>
                  </a:lnTo>
                  <a:lnTo>
                    <a:pt x="48" y="2551"/>
                  </a:lnTo>
                  <a:lnTo>
                    <a:pt x="1" y="2788"/>
                  </a:lnTo>
                  <a:lnTo>
                    <a:pt x="1" y="3591"/>
                  </a:lnTo>
                  <a:lnTo>
                    <a:pt x="48" y="3921"/>
                  </a:lnTo>
                  <a:lnTo>
                    <a:pt x="95" y="4252"/>
                  </a:lnTo>
                  <a:lnTo>
                    <a:pt x="143" y="4583"/>
                  </a:lnTo>
                  <a:lnTo>
                    <a:pt x="284" y="4866"/>
                  </a:lnTo>
                  <a:lnTo>
                    <a:pt x="379" y="5197"/>
                  </a:lnTo>
                  <a:lnTo>
                    <a:pt x="568" y="5480"/>
                  </a:lnTo>
                  <a:lnTo>
                    <a:pt x="757" y="5716"/>
                  </a:lnTo>
                  <a:lnTo>
                    <a:pt x="993" y="6000"/>
                  </a:lnTo>
                  <a:lnTo>
                    <a:pt x="1229" y="6236"/>
                  </a:lnTo>
                  <a:lnTo>
                    <a:pt x="1465" y="6425"/>
                  </a:lnTo>
                  <a:lnTo>
                    <a:pt x="1749" y="6614"/>
                  </a:lnTo>
                  <a:lnTo>
                    <a:pt x="2032" y="6803"/>
                  </a:lnTo>
                  <a:lnTo>
                    <a:pt x="2316" y="6897"/>
                  </a:lnTo>
                  <a:lnTo>
                    <a:pt x="2646" y="7039"/>
                  </a:lnTo>
                  <a:lnTo>
                    <a:pt x="2977" y="7086"/>
                  </a:lnTo>
                  <a:lnTo>
                    <a:pt x="3308" y="7134"/>
                  </a:lnTo>
                  <a:lnTo>
                    <a:pt x="3497" y="7606"/>
                  </a:lnTo>
                  <a:lnTo>
                    <a:pt x="3733" y="8031"/>
                  </a:lnTo>
                  <a:lnTo>
                    <a:pt x="4064" y="8409"/>
                  </a:lnTo>
                  <a:lnTo>
                    <a:pt x="4394" y="8787"/>
                  </a:lnTo>
                  <a:lnTo>
                    <a:pt x="4819" y="9070"/>
                  </a:lnTo>
                  <a:lnTo>
                    <a:pt x="5245" y="9307"/>
                  </a:lnTo>
                  <a:lnTo>
                    <a:pt x="5717" y="9495"/>
                  </a:lnTo>
                  <a:lnTo>
                    <a:pt x="6189" y="9637"/>
                  </a:lnTo>
                  <a:lnTo>
                    <a:pt x="6189" y="12377"/>
                  </a:lnTo>
                  <a:lnTo>
                    <a:pt x="3355" y="12377"/>
                  </a:lnTo>
                  <a:lnTo>
                    <a:pt x="3355" y="13558"/>
                  </a:lnTo>
                  <a:lnTo>
                    <a:pt x="10252" y="13558"/>
                  </a:lnTo>
                  <a:lnTo>
                    <a:pt x="10252" y="12377"/>
                  </a:lnTo>
                  <a:lnTo>
                    <a:pt x="7418" y="12377"/>
                  </a:lnTo>
                  <a:lnTo>
                    <a:pt x="7418" y="9637"/>
                  </a:lnTo>
                  <a:lnTo>
                    <a:pt x="7890" y="9495"/>
                  </a:lnTo>
                  <a:lnTo>
                    <a:pt x="8362" y="9307"/>
                  </a:lnTo>
                  <a:lnTo>
                    <a:pt x="8787" y="9070"/>
                  </a:lnTo>
                  <a:lnTo>
                    <a:pt x="9213" y="8787"/>
                  </a:lnTo>
                  <a:lnTo>
                    <a:pt x="9543" y="8409"/>
                  </a:lnTo>
                  <a:lnTo>
                    <a:pt x="9874" y="8031"/>
                  </a:lnTo>
                  <a:lnTo>
                    <a:pt x="10110" y="7606"/>
                  </a:lnTo>
                  <a:lnTo>
                    <a:pt x="10299" y="7134"/>
                  </a:lnTo>
                  <a:lnTo>
                    <a:pt x="10630" y="7086"/>
                  </a:lnTo>
                  <a:lnTo>
                    <a:pt x="10960" y="7039"/>
                  </a:lnTo>
                  <a:lnTo>
                    <a:pt x="11291" y="6897"/>
                  </a:lnTo>
                  <a:lnTo>
                    <a:pt x="11575" y="6803"/>
                  </a:lnTo>
                  <a:lnTo>
                    <a:pt x="11858" y="6614"/>
                  </a:lnTo>
                  <a:lnTo>
                    <a:pt x="12141" y="6425"/>
                  </a:lnTo>
                  <a:lnTo>
                    <a:pt x="12378" y="6236"/>
                  </a:lnTo>
                  <a:lnTo>
                    <a:pt x="12614" y="6000"/>
                  </a:lnTo>
                  <a:lnTo>
                    <a:pt x="12850" y="5716"/>
                  </a:lnTo>
                  <a:lnTo>
                    <a:pt x="13039" y="5480"/>
                  </a:lnTo>
                  <a:lnTo>
                    <a:pt x="13228" y="5197"/>
                  </a:lnTo>
                  <a:lnTo>
                    <a:pt x="13322" y="4866"/>
                  </a:lnTo>
                  <a:lnTo>
                    <a:pt x="13464" y="4583"/>
                  </a:lnTo>
                  <a:lnTo>
                    <a:pt x="13511" y="4252"/>
                  </a:lnTo>
                  <a:lnTo>
                    <a:pt x="13559" y="3921"/>
                  </a:lnTo>
                  <a:lnTo>
                    <a:pt x="13559" y="3591"/>
                  </a:lnTo>
                  <a:lnTo>
                    <a:pt x="13559" y="2788"/>
                  </a:lnTo>
                  <a:lnTo>
                    <a:pt x="13559" y="2551"/>
                  </a:lnTo>
                  <a:lnTo>
                    <a:pt x="13511" y="2362"/>
                  </a:lnTo>
                  <a:lnTo>
                    <a:pt x="13370" y="2126"/>
                  </a:lnTo>
                  <a:lnTo>
                    <a:pt x="13228" y="1937"/>
                  </a:lnTo>
                  <a:lnTo>
                    <a:pt x="13039" y="1796"/>
                  </a:lnTo>
                  <a:lnTo>
                    <a:pt x="12850" y="1701"/>
                  </a:lnTo>
                  <a:lnTo>
                    <a:pt x="12614" y="1607"/>
                  </a:lnTo>
                  <a:lnTo>
                    <a:pt x="10535" y="1607"/>
                  </a:lnTo>
                  <a:lnTo>
                    <a:pt x="10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43" name="Google Shape;543;p61"/>
          <p:cNvSpPr txBox="1"/>
          <p:nvPr/>
        </p:nvSpPr>
        <p:spPr>
          <a:xfrm>
            <a:off x="2821125" y="716250"/>
            <a:ext cx="2868000" cy="4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Schedule haircuts by themselves or with a beard trim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Create accounts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Promote special offers and coupons through notifications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7th inning stretch system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After 7th haircut, the next one is $2 off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Users receive notification after 7th haircut 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Send reminders for appointments containing 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barber, type of service, and time of appointment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Automatically schedule with the next stylist available if not scheduling with a specific stylist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4" name="Google Shape;544;p61"/>
          <p:cNvSpPr txBox="1"/>
          <p:nvPr/>
        </p:nvSpPr>
        <p:spPr>
          <a:xfrm>
            <a:off x="5989350" y="716250"/>
            <a:ext cx="30000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Convenience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/Usability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Application 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should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be easy to navigate 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Appointments should be 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essay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to manage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Scheduling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needs to be convenient and easy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Users should be able to opt in/out of notifications easily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Security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User information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Stored securely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Readable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by those that require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Editable by user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Non authorized cannot access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Promos only accessible to staff and users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Duplicate codes shouldn’t occur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Application can handle multiple users without performance issues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62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550" name="Google Shape;550;p62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1" name="Google Shape;551;p62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2" name="Google Shape;552;p62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53" name="Google Shape;553;p62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 team is a one semester project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Sponsor wants the app to mimic the website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Both need to be able to access the database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Able to grab everything off of the guestVision API</a:t>
            </a:r>
            <a:endParaRPr/>
          </a:p>
        </p:txBody>
      </p:sp>
      <p:sp>
        <p:nvSpPr>
          <p:cNvPr id="554" name="Google Shape;554;p62"/>
          <p:cNvSpPr txBox="1"/>
          <p:nvPr>
            <p:ph type="title"/>
          </p:nvPr>
        </p:nvSpPr>
        <p:spPr>
          <a:xfrm>
            <a:off x="228600" y="1743378"/>
            <a:ext cx="4296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Discussions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Production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63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560" name="Google Shape;560;p63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61" name="Google Shape;561;p63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62" name="Google Shape;562;p63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63" name="Google Shape;563;p63"/>
          <p:cNvSpPr txBox="1"/>
          <p:nvPr>
            <p:ph idx="1" type="body"/>
          </p:nvPr>
        </p:nvSpPr>
        <p:spPr>
          <a:xfrm>
            <a:off x="4618950" y="282299"/>
            <a:ext cx="4296600" cy="45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Log in / Sign Up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Manage / Schedule Appointments</a:t>
            </a:r>
            <a:endParaRPr sz="14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Specific Stylist or any currently available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Cancellation/Rescheduling</a:t>
            </a:r>
            <a:endParaRPr sz="1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 Rewards/Referral Codes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Edit Account Info</a:t>
            </a:r>
            <a:endParaRPr sz="14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Name, Email. Phone #, Password</a:t>
            </a:r>
            <a:endParaRPr sz="1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Tailor notifications (Push, Email, Text)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Staff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Verify Discount Codes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Change available discounts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Stylist Summary</a:t>
            </a:r>
            <a:endParaRPr sz="14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Shows when specific stylists were scheduled</a:t>
            </a:r>
            <a:endParaRPr sz="1300"/>
          </a:p>
        </p:txBody>
      </p:sp>
      <p:sp>
        <p:nvSpPr>
          <p:cNvPr id="564" name="Google Shape;564;p63"/>
          <p:cNvSpPr txBox="1"/>
          <p:nvPr>
            <p:ph type="title"/>
          </p:nvPr>
        </p:nvSpPr>
        <p:spPr>
          <a:xfrm>
            <a:off x="228600" y="1743378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4"/>
          <p:cNvSpPr txBox="1"/>
          <p:nvPr>
            <p:ph type="title"/>
          </p:nvPr>
        </p:nvSpPr>
        <p:spPr>
          <a:xfrm>
            <a:off x="181500" y="180153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Diagram</a:t>
            </a:r>
            <a:endParaRPr/>
          </a:p>
        </p:txBody>
      </p:sp>
      <p:pic>
        <p:nvPicPr>
          <p:cNvPr id="570" name="Google Shape;570;p64" title="User Use Case Diagram for Big League Barbers App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638" y="695825"/>
            <a:ext cx="6128715" cy="42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5"/>
          <p:cNvSpPr txBox="1"/>
          <p:nvPr>
            <p:ph type="title"/>
          </p:nvPr>
        </p:nvSpPr>
        <p:spPr>
          <a:xfrm>
            <a:off x="181500" y="180153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Staff Diagram</a:t>
            </a:r>
            <a:endParaRPr/>
          </a:p>
        </p:txBody>
      </p:sp>
      <p:pic>
        <p:nvPicPr>
          <p:cNvPr id="576" name="Google Shape;576;p65" title="Staff Use Case Diagram For Big League Barbers App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25" y="1570998"/>
            <a:ext cx="8035851" cy="2174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